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72" r:id="rId3"/>
    <p:sldId id="273" r:id="rId4"/>
    <p:sldId id="274" r:id="rId5"/>
    <p:sldId id="276" r:id="rId6"/>
    <p:sldId id="277" r:id="rId7"/>
    <p:sldId id="278" r:id="rId8"/>
    <p:sldId id="279" r:id="rId9"/>
    <p:sldId id="287" r:id="rId10"/>
    <p:sldId id="288" r:id="rId11"/>
    <p:sldId id="289" r:id="rId12"/>
    <p:sldId id="290" r:id="rId13"/>
    <p:sldId id="285" r:id="rId14"/>
    <p:sldId id="286" r:id="rId15"/>
    <p:sldId id="281" r:id="rId16"/>
    <p:sldId id="282" r:id="rId17"/>
    <p:sldId id="283" r:id="rId18"/>
    <p:sldId id="275" r:id="rId19"/>
    <p:sldId id="271" r:id="rId20"/>
  </p:sldIdLst>
  <p:sldSz cx="12192000" cy="6858000"/>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71308" autoAdjust="0"/>
  </p:normalViewPr>
  <p:slideViewPr>
    <p:cSldViewPr snapToGrid="0">
      <p:cViewPr varScale="1">
        <p:scale>
          <a:sx n="75" d="100"/>
          <a:sy n="75" d="100"/>
        </p:scale>
        <p:origin x="1926" y="7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407" cy="467311"/>
          </a:xfrm>
          <a:prstGeom prst="rect">
            <a:avLst/>
          </a:prstGeom>
        </p:spPr>
        <p:txBody>
          <a:bodyPr vert="horz" lIns="93379" tIns="46689" rIns="93379" bIns="46689" rtlCol="0"/>
          <a:lstStyle>
            <a:lvl1pPr algn="l">
              <a:defRPr sz="1200"/>
            </a:lvl1pPr>
          </a:lstStyle>
          <a:p>
            <a:endParaRPr lang="en-US" dirty="0"/>
          </a:p>
        </p:txBody>
      </p:sp>
      <p:sp>
        <p:nvSpPr>
          <p:cNvPr id="3" name="Date Placeholder 2"/>
          <p:cNvSpPr>
            <a:spLocks noGrp="1"/>
          </p:cNvSpPr>
          <p:nvPr>
            <p:ph type="dt" idx="1"/>
          </p:nvPr>
        </p:nvSpPr>
        <p:spPr>
          <a:xfrm>
            <a:off x="3980830" y="0"/>
            <a:ext cx="3045407" cy="467311"/>
          </a:xfrm>
          <a:prstGeom prst="rect">
            <a:avLst/>
          </a:prstGeom>
        </p:spPr>
        <p:txBody>
          <a:bodyPr vert="horz" lIns="93379" tIns="46689" rIns="93379" bIns="46689" rtlCol="0"/>
          <a:lstStyle>
            <a:lvl1pPr algn="r">
              <a:defRPr sz="1200"/>
            </a:lvl1pPr>
          </a:lstStyle>
          <a:p>
            <a:fld id="{063E98AD-7B51-4DC6-82E1-521A52F6A235}" type="datetimeFigureOut">
              <a:rPr lang="en-US" smtClean="0"/>
              <a:t>7/20/2022</a:t>
            </a:fld>
            <a:endParaRPr lang="en-US" dirty="0"/>
          </a:p>
        </p:txBody>
      </p:sp>
      <p:sp>
        <p:nvSpPr>
          <p:cNvPr id="4" name="Slide Image Placeholder 3"/>
          <p:cNvSpPr>
            <a:spLocks noGrp="1" noRot="1" noChangeAspect="1"/>
          </p:cNvSpPr>
          <p:nvPr>
            <p:ph type="sldImg" idx="2"/>
          </p:nvPr>
        </p:nvSpPr>
        <p:spPr>
          <a:xfrm>
            <a:off x="719138" y="1163638"/>
            <a:ext cx="5589587" cy="3143250"/>
          </a:xfrm>
          <a:prstGeom prst="rect">
            <a:avLst/>
          </a:prstGeom>
          <a:noFill/>
          <a:ln w="12700">
            <a:solidFill>
              <a:prstClr val="black"/>
            </a:solidFill>
          </a:ln>
        </p:spPr>
        <p:txBody>
          <a:bodyPr vert="horz" lIns="93379" tIns="46689" rIns="93379" bIns="46689" rtlCol="0" anchor="ctr"/>
          <a:lstStyle/>
          <a:p>
            <a:endParaRPr lang="en-US" dirty="0"/>
          </a:p>
        </p:txBody>
      </p:sp>
      <p:sp>
        <p:nvSpPr>
          <p:cNvPr id="5" name="Notes Placeholder 4"/>
          <p:cNvSpPr>
            <a:spLocks noGrp="1"/>
          </p:cNvSpPr>
          <p:nvPr>
            <p:ph type="body" sz="quarter" idx="3"/>
          </p:nvPr>
        </p:nvSpPr>
        <p:spPr>
          <a:xfrm>
            <a:off x="702787" y="4482296"/>
            <a:ext cx="5622290" cy="3667334"/>
          </a:xfrm>
          <a:prstGeom prst="rect">
            <a:avLst/>
          </a:prstGeom>
        </p:spPr>
        <p:txBody>
          <a:bodyPr vert="horz" lIns="93379" tIns="46689" rIns="93379" bIns="466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3045407" cy="467310"/>
          </a:xfrm>
          <a:prstGeom prst="rect">
            <a:avLst/>
          </a:prstGeom>
        </p:spPr>
        <p:txBody>
          <a:bodyPr vert="horz" lIns="93379" tIns="46689" rIns="93379" bIns="466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830" y="8846554"/>
            <a:ext cx="3045407" cy="467310"/>
          </a:xfrm>
          <a:prstGeom prst="rect">
            <a:avLst/>
          </a:prstGeom>
        </p:spPr>
        <p:txBody>
          <a:bodyPr vert="horz" lIns="93379" tIns="46689" rIns="93379" bIns="46689"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117834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age division’s form looks slightly different. The Intermediate forms seem to have the smallest space for the goal, since it still breaks it apart into smaller pieces.</a:t>
            </a:r>
          </a:p>
          <a:p>
            <a:pPr marL="171450" indent="-171450">
              <a:buFont typeface="Arial" panose="020B0604020202020204" pitchFamily="34" charset="0"/>
              <a:buChar char="•"/>
            </a:pPr>
            <a:r>
              <a:rPr lang="en-US" dirty="0"/>
              <a:t>Successful projects begin with written goals that provide a plan and a drive for the year.</a:t>
            </a:r>
          </a:p>
          <a:p>
            <a:pPr marL="171450" indent="-171450">
              <a:buFont typeface="Arial" panose="020B0604020202020204" pitchFamily="34" charset="0"/>
              <a:buChar char="•"/>
            </a:pPr>
            <a:r>
              <a:rPr lang="en-US" dirty="0"/>
              <a:t>Goals should be designed to provide learning within the project, develop technical skills, or provide leadership and citizenship to others. </a:t>
            </a:r>
          </a:p>
          <a:p>
            <a:pPr marL="171450" indent="-171450">
              <a:buFont typeface="Arial" panose="020B0604020202020204" pitchFamily="34" charset="0"/>
              <a:buChar char="•"/>
            </a:pPr>
            <a:r>
              <a:rPr lang="en-US" dirty="0"/>
              <a:t>A great way to make goals is with 3 steps:</a:t>
            </a:r>
          </a:p>
          <a:p>
            <a:pPr marL="628650" lvl="1" indent="-171450">
              <a:buFont typeface="Arial" panose="020B0604020202020204" pitchFamily="34" charset="0"/>
              <a:buChar char="•"/>
            </a:pPr>
            <a:r>
              <a:rPr lang="en-US" dirty="0"/>
              <a:t>Action – How are you going to do something</a:t>
            </a:r>
          </a:p>
          <a:p>
            <a:pPr marL="628650" lvl="1" indent="-171450">
              <a:buFont typeface="Arial" panose="020B0604020202020204" pitchFamily="34" charset="0"/>
              <a:buChar char="•"/>
            </a:pPr>
            <a:r>
              <a:rPr lang="en-US" dirty="0"/>
              <a:t>Result – What are you going to do. Be specific! (Avoid non-concrete phrases like “get better”)</a:t>
            </a:r>
          </a:p>
          <a:p>
            <a:pPr marL="628650" lvl="1" indent="-171450">
              <a:buFont typeface="Arial" panose="020B0604020202020204" pitchFamily="34" charset="0"/>
              <a:buChar char="•"/>
            </a:pPr>
            <a:r>
              <a:rPr lang="en-US" dirty="0"/>
              <a:t>Timeline – When are you going to do it?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146156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focus is on accuracy and being thorough, not on profit or loss</a:t>
            </a:r>
          </a:p>
          <a:p>
            <a:pPr marL="171450" indent="-171450">
              <a:buFont typeface="Arial" panose="020B0604020202020204" pitchFamily="34" charset="0"/>
              <a:buChar char="•"/>
            </a:pPr>
            <a:r>
              <a:rPr lang="en-US" dirty="0"/>
              <a:t>It is not uncommon for a general project to have a loss</a:t>
            </a:r>
          </a:p>
          <a:p>
            <a:pPr marL="171450" lvl="0" indent="-171450">
              <a:buFont typeface="Arial" panose="020B0604020202020204" pitchFamily="34" charset="0"/>
              <a:buChar char="•"/>
            </a:pPr>
            <a:r>
              <a:rPr lang="en-US" dirty="0"/>
              <a:t>The goal is to help youth understand the price of different projects, and encourage them to look for opportunities to help offset that cost</a:t>
            </a:r>
          </a:p>
          <a:p>
            <a:pPr marL="171450" lvl="0" indent="-171450">
              <a:buFont typeface="Arial" panose="020B0604020202020204" pitchFamily="34" charset="0"/>
              <a:buChar char="•"/>
            </a:pPr>
            <a:r>
              <a:rPr lang="en-US" dirty="0"/>
              <a:t>Forms do not auto calculate on purpose, so that youth can learn how to determine that themselves. </a:t>
            </a:r>
          </a:p>
        </p:txBody>
      </p:sp>
      <p:sp>
        <p:nvSpPr>
          <p:cNvPr id="4" name="Slide Number Placeholder 3"/>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56068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animal project report form has much more detailed finances. </a:t>
            </a:r>
          </a:p>
          <a:p>
            <a:pPr marL="171450" indent="-171450">
              <a:buFont typeface="Arial" panose="020B0604020202020204" pitchFamily="34" charset="0"/>
              <a:buChar char="•"/>
            </a:pPr>
            <a:r>
              <a:rPr lang="en-US" dirty="0"/>
              <a:t>Donated items can still be listed on this form, just describe that it was donated and put the cost as $0</a:t>
            </a:r>
          </a:p>
          <a:p>
            <a:pPr marL="171450" indent="-171450">
              <a:buFont typeface="Arial" panose="020B0604020202020204" pitchFamily="34" charset="0"/>
              <a:buChar char="•"/>
            </a:pPr>
            <a:r>
              <a:rPr lang="en-US" dirty="0"/>
              <a:t>The focus is on accuracy and being thorough, not on profit or loss</a:t>
            </a:r>
          </a:p>
          <a:p>
            <a:pPr marL="171450" lvl="0" indent="-171450">
              <a:buFont typeface="Arial" panose="020B0604020202020204" pitchFamily="34" charset="0"/>
              <a:buChar char="•"/>
            </a:pPr>
            <a:r>
              <a:rPr lang="en-US" dirty="0"/>
              <a:t>The goal is to help youth understand the price of different projects, and encourage them to look for opportunities to help offset that cost</a:t>
            </a:r>
          </a:p>
          <a:p>
            <a:pPr marL="171450" lvl="0" indent="-171450">
              <a:buFont typeface="Arial" panose="020B0604020202020204" pitchFamily="34" charset="0"/>
              <a:buChar char="•"/>
            </a:pPr>
            <a:r>
              <a:rPr lang="en-US" dirty="0"/>
              <a:t>Forms do not auto calculate on purpose, so that youth can learn how to determine that themselves. </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12</a:t>
            </a:fld>
            <a:endParaRPr lang="en-US" dirty="0"/>
          </a:p>
        </p:txBody>
      </p:sp>
    </p:spTree>
    <p:extLst>
      <p:ext uri="{BB962C8B-B14F-4D97-AF65-F5344CB8AC3E}">
        <p14:creationId xmlns:p14="http://schemas.microsoft.com/office/powerpoint/2010/main" val="155992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Project Reflection is similar to the 4-H story, but focused on one specific project instead</a:t>
            </a:r>
          </a:p>
          <a:p>
            <a:pPr marL="171450" indent="-171450">
              <a:buFont typeface="Arial" panose="020B0604020202020204" pitchFamily="34" charset="0"/>
              <a:buChar char="•"/>
            </a:pPr>
            <a:r>
              <a:rPr lang="en-US" dirty="0"/>
              <a:t>Should not just be a repetition of the project record. Expand upon those entries to “tell the story” of your project year. </a:t>
            </a:r>
          </a:p>
          <a:p>
            <a:pPr marL="171450" indent="-171450">
              <a:buFont typeface="Arial" panose="020B0604020202020204" pitchFamily="34" charset="0"/>
              <a:buChar char="•"/>
            </a:pPr>
            <a:r>
              <a:rPr lang="en-US" dirty="0"/>
              <a:t>Organize your writing by including the Introduction, Body, and Conclusion</a:t>
            </a:r>
          </a:p>
          <a:p>
            <a:pPr marL="171450" indent="-171450">
              <a:buFont typeface="Arial" panose="020B0604020202020204" pitchFamily="34" charset="0"/>
              <a:buChar char="•"/>
            </a:pPr>
            <a:r>
              <a:rPr lang="en-US" dirty="0"/>
              <a:t>Introduction – Catch the reader’s attention and set the stage for your year in the project</a:t>
            </a:r>
          </a:p>
          <a:p>
            <a:pPr marL="171450" indent="-171450">
              <a:buFont typeface="Arial" panose="020B0604020202020204" pitchFamily="34" charset="0"/>
              <a:buChar char="•"/>
            </a:pPr>
            <a:r>
              <a:rPr lang="en-US" dirty="0"/>
              <a:t>Body – Focus on what you did and how that helped you grow. It’s also great to include things that didn’t go well, especially when they helped you learn something important. </a:t>
            </a:r>
          </a:p>
          <a:p>
            <a:pPr marL="171450" indent="-171450">
              <a:buFont typeface="Arial" panose="020B0604020202020204" pitchFamily="34" charset="0"/>
              <a:buChar char="•"/>
            </a:pPr>
            <a:r>
              <a:rPr lang="en-US" dirty="0"/>
              <a:t>Conclusion – Tie it all together and consider including future impacts from the year. How does this affect your career goals? What about goals you want to pursue for next year? </a:t>
            </a:r>
          </a:p>
        </p:txBody>
      </p:sp>
      <p:sp>
        <p:nvSpPr>
          <p:cNvPr id="4" name="Slide Number Placeholder 3"/>
          <p:cNvSpPr>
            <a:spLocks noGrp="1"/>
          </p:cNvSpPr>
          <p:nvPr>
            <p:ph type="sldNum" sz="quarter" idx="5"/>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310090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Again, each age group is different. </a:t>
            </a:r>
          </a:p>
          <a:p>
            <a:pPr marL="171450" indent="-171450">
              <a:buFont typeface="Arial" panose="020B0604020202020204" pitchFamily="34" charset="0"/>
              <a:buChar char="•"/>
            </a:pPr>
            <a:r>
              <a:rPr lang="en-US" dirty="0"/>
              <a:t>Be careful with each form, as they do include a label for each type of picture that should be included on the older divisions</a:t>
            </a:r>
          </a:p>
          <a:p>
            <a:pPr marL="171450" indent="-171450">
              <a:buFont typeface="Arial" panose="020B0604020202020204" pitchFamily="34" charset="0"/>
              <a:buChar char="•"/>
            </a:pPr>
            <a:r>
              <a:rPr lang="en-US" dirty="0"/>
              <a:t>Photos should show the member doing things, leaning and teaching others, and having fun within their project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14</a:t>
            </a:fld>
            <a:endParaRPr lang="en-US" dirty="0"/>
          </a:p>
        </p:txBody>
      </p:sp>
    </p:spTree>
    <p:extLst>
      <p:ext uri="{BB962C8B-B14F-4D97-AF65-F5344CB8AC3E}">
        <p14:creationId xmlns:p14="http://schemas.microsoft.com/office/powerpoint/2010/main" val="381186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Only included for the local level, not regional or state</a:t>
            </a:r>
          </a:p>
          <a:p>
            <a:pPr marL="171450" indent="-171450">
              <a:buFont typeface="Arial" panose="020B0604020202020204" pitchFamily="34" charset="0"/>
              <a:buChar char="•"/>
            </a:pPr>
            <a:r>
              <a:rPr lang="en-US" dirty="0"/>
              <a:t>No minimum requirement for photos or written pages. </a:t>
            </a:r>
          </a:p>
          <a:p>
            <a:pPr marL="171450" indent="-171450">
              <a:buFont typeface="Arial" panose="020B0604020202020204" pitchFamily="34" charset="0"/>
              <a:buChar char="•"/>
            </a:pPr>
            <a:r>
              <a:rPr lang="en-US" dirty="0"/>
              <a:t>Use a Word or Google Doc to create this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219977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form should be kept and updated from year to year. </a:t>
            </a:r>
          </a:p>
          <a:p>
            <a:pPr marL="628650" lvl="1" indent="-171450">
              <a:buFont typeface="Arial" panose="020B0604020202020204" pitchFamily="34" charset="0"/>
              <a:buChar char="•"/>
            </a:pPr>
            <a:r>
              <a:rPr lang="en-US" dirty="0"/>
              <a:t>1</a:t>
            </a:r>
            <a:r>
              <a:rPr lang="en-US" baseline="30000" dirty="0"/>
              <a:t>st</a:t>
            </a:r>
            <a:r>
              <a:rPr lang="en-US" dirty="0"/>
              <a:t> year members will have a few entries, 10 year members will have pages of entries</a:t>
            </a:r>
          </a:p>
          <a:p>
            <a:pPr marL="171450" lvl="0" indent="-171450">
              <a:buFont typeface="Arial" panose="020B0604020202020204" pitchFamily="34" charset="0"/>
              <a:buChar char="•"/>
            </a:pPr>
            <a:r>
              <a:rPr lang="en-US" dirty="0"/>
              <a:t>If you have a permanent record from before Oct. 2020, it may look slightly different. All the content is still the same, so you may use either version. You do NOT have to transfer the information into a new form. </a:t>
            </a:r>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32851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40387-D8E8-4747-B676-98ED036C8F01}" type="slidenum">
              <a:rPr lang="en-US" smtClean="0"/>
              <a:t>17</a:t>
            </a:fld>
            <a:endParaRPr lang="en-US" dirty="0"/>
          </a:p>
        </p:txBody>
      </p:sp>
    </p:spTree>
    <p:extLst>
      <p:ext uri="{BB962C8B-B14F-4D97-AF65-F5344CB8AC3E}">
        <p14:creationId xmlns:p14="http://schemas.microsoft.com/office/powerpoint/2010/main" val="34175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40387-D8E8-4747-B676-98ED036C8F01}" type="slidenum">
              <a:rPr lang="en-US" smtClean="0"/>
              <a:t>18</a:t>
            </a:fld>
            <a:endParaRPr lang="en-US" dirty="0"/>
          </a:p>
        </p:txBody>
      </p:sp>
    </p:spTree>
    <p:extLst>
      <p:ext uri="{BB962C8B-B14F-4D97-AF65-F5344CB8AC3E}">
        <p14:creationId xmlns:p14="http://schemas.microsoft.com/office/powerpoint/2010/main" val="7503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36978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teach how to set goals</a:t>
            </a:r>
          </a:p>
          <a:p>
            <a:pPr marL="171450" indent="-171450">
              <a:buFont typeface="Arial" panose="020B0604020202020204" pitchFamily="34" charset="0"/>
              <a:buChar char="•"/>
            </a:pPr>
            <a:r>
              <a:rPr lang="en-US" dirty="0"/>
              <a:t>To make plans for action</a:t>
            </a:r>
          </a:p>
          <a:p>
            <a:pPr marL="171450" indent="-171450">
              <a:buFont typeface="Arial" panose="020B0604020202020204" pitchFamily="34" charset="0"/>
              <a:buChar char="•"/>
            </a:pPr>
            <a:r>
              <a:rPr lang="en-US" dirty="0"/>
              <a:t>Evaluate – how well you did</a:t>
            </a:r>
          </a:p>
          <a:p>
            <a:pPr marL="171450" indent="-171450">
              <a:buFont typeface="Arial" panose="020B0604020202020204" pitchFamily="34" charset="0"/>
              <a:buChar char="•"/>
            </a:pPr>
            <a:r>
              <a:rPr lang="en-US" dirty="0"/>
              <a:t>To learn record keeping skills</a:t>
            </a:r>
          </a:p>
          <a:p>
            <a:pPr marL="171450" indent="-171450">
              <a:buFont typeface="Arial" panose="020B0604020202020204" pitchFamily="34" charset="0"/>
              <a:buChar char="•"/>
            </a:pPr>
            <a:r>
              <a:rPr lang="en-US" dirty="0"/>
              <a:t>To learn to communicate, prioritize, and summarize what you did</a:t>
            </a:r>
          </a:p>
          <a:p>
            <a:pPr marL="171450" indent="-171450">
              <a:buFont typeface="Arial" panose="020B0604020202020204" pitchFamily="34" charset="0"/>
              <a:buChar char="•"/>
            </a:pPr>
            <a:r>
              <a:rPr lang="en-US" dirty="0"/>
              <a:t>To practice responsibility </a:t>
            </a:r>
          </a:p>
          <a:p>
            <a:pPr marL="171450" indent="-171450">
              <a:buFont typeface="Arial" panose="020B0604020202020204" pitchFamily="34" charset="0"/>
              <a:buChar char="•"/>
            </a:pPr>
            <a:r>
              <a:rPr lang="en-US" dirty="0"/>
              <a:t>To evaluate and prioritize information</a:t>
            </a:r>
          </a:p>
          <a:p>
            <a:pPr marL="171450" indent="-171450">
              <a:buFont typeface="Arial" panose="020B0604020202020204" pitchFamily="34" charset="0"/>
              <a:buChar char="•"/>
            </a:pPr>
            <a:r>
              <a:rPr lang="en-US" dirty="0"/>
              <a:t>To allow 4-H members to tell how they have grown, learned within outline parameters </a:t>
            </a:r>
          </a:p>
          <a:p>
            <a:pPr marL="171450" indent="-171450">
              <a:buFont typeface="Arial" panose="020B0604020202020204" pitchFamily="34" charset="0"/>
              <a:buChar char="•"/>
            </a:pPr>
            <a:r>
              <a:rPr lang="en-US" dirty="0"/>
              <a:t>Competition</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92883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4-H story is exclusive to Reno County</a:t>
            </a:r>
          </a:p>
          <a:p>
            <a:pPr marL="171450" indent="-171450">
              <a:buFont typeface="Arial" panose="020B0604020202020204" pitchFamily="34" charset="0"/>
              <a:buChar char="•"/>
            </a:pPr>
            <a:r>
              <a:rPr lang="en-US" dirty="0"/>
              <a:t>Regional and State record books will have different requirements, but are not the focus of this presentation</a:t>
            </a:r>
          </a:p>
        </p:txBody>
      </p:sp>
      <p:sp>
        <p:nvSpPr>
          <p:cNvPr id="4" name="Slide Number Placeholder 3"/>
          <p:cNvSpPr>
            <a:spLocks noGrp="1"/>
          </p:cNvSpPr>
          <p:nvPr>
            <p:ph type="sldNum" sz="quarter" idx="5"/>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58727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Historically, most Reno county members have used the fillable PDFs. </a:t>
            </a:r>
          </a:p>
          <a:p>
            <a:pPr marL="171450" indent="-171450">
              <a:buFont typeface="Arial" panose="020B0604020202020204" pitchFamily="34" charset="0"/>
              <a:buChar char="•"/>
            </a:pPr>
            <a:r>
              <a:rPr lang="en-US" dirty="0" err="1"/>
              <a:t>Zbooks</a:t>
            </a:r>
            <a:r>
              <a:rPr lang="en-US" dirty="0"/>
              <a:t> are highly recommended by the state</a:t>
            </a:r>
          </a:p>
        </p:txBody>
      </p:sp>
      <p:sp>
        <p:nvSpPr>
          <p:cNvPr id="4" name="Slide Number Placeholder 3"/>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5347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Record books must be turned in my October 7</a:t>
            </a:r>
            <a:r>
              <a:rPr lang="en-US" baseline="30000" dirty="0"/>
              <a:t>th</a:t>
            </a:r>
            <a:r>
              <a:rPr lang="en-US" dirty="0"/>
              <a:t> to ______________-</a:t>
            </a:r>
          </a:p>
          <a:p>
            <a:pPr marL="171450" indent="-171450">
              <a:buFont typeface="Arial" panose="020B0604020202020204" pitchFamily="34" charset="0"/>
              <a:buChar char="•"/>
            </a:pPr>
            <a:r>
              <a:rPr lang="en-US" dirty="0"/>
              <a:t>Young members are not required to write in pencil, they can still use the PDFs or </a:t>
            </a:r>
            <a:r>
              <a:rPr lang="en-US" dirty="0" err="1"/>
              <a:t>Zbooks</a:t>
            </a:r>
            <a:r>
              <a:rPr lang="en-US" dirty="0"/>
              <a:t> as well.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403606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Same as a couple slides ago, but the order your record book should be assembled, and the order we will address them in this presentation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270441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Check sheet was created only to help members and families stay organized and know they are on the right track. It helps us all make sure all of the necessary items are included. </a:t>
            </a:r>
          </a:p>
          <a:p>
            <a:pPr marL="171450" indent="-171450">
              <a:buFont typeface="Arial" panose="020B0604020202020204" pitchFamily="34" charset="0"/>
              <a:buChar char="•"/>
            </a:pPr>
            <a:r>
              <a:rPr lang="en-US" dirty="0"/>
              <a:t>When senior division youth qualify for regionals or state, this helps them make sure they have included those extra steps.</a:t>
            </a:r>
          </a:p>
        </p:txBody>
      </p:sp>
      <p:sp>
        <p:nvSpPr>
          <p:cNvPr id="4" name="Slide Number Placeholder 3"/>
          <p:cNvSpPr>
            <a:spLocks noGrp="1"/>
          </p:cNvSpPr>
          <p:nvPr>
            <p:ph type="sldNum" sz="quarter" idx="5"/>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334298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Same as previous years, no changes</a:t>
            </a:r>
          </a:p>
          <a:p>
            <a:pPr marL="171450" indent="-171450">
              <a:buFont typeface="Arial" panose="020B0604020202020204" pitchFamily="34" charset="0"/>
              <a:buChar char="•"/>
            </a:pPr>
            <a:r>
              <a:rPr lang="en-US" dirty="0"/>
              <a:t>Used to verify information and provide a bit of background to the viewer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316905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Project reports should represent the work and thoughts of the 4-H member. Parents can help, but should refrain from rewording or completing the forms themselves. </a:t>
            </a:r>
          </a:p>
          <a:p>
            <a:pPr marL="171450" indent="-171450">
              <a:buFont typeface="Arial" panose="020B0604020202020204" pitchFamily="34" charset="0"/>
              <a:buChar char="•"/>
            </a:pPr>
            <a:r>
              <a:rPr lang="en-US" dirty="0"/>
              <a:t>All members are encouraged to complete at least one project report. Youth may complete one for every project if they would like. </a:t>
            </a:r>
          </a:p>
          <a:p>
            <a:pPr marL="171450" indent="-171450">
              <a:buFont typeface="Arial" panose="020B0604020202020204" pitchFamily="34" charset="0"/>
              <a:buChar char="•"/>
            </a:pPr>
            <a:r>
              <a:rPr lang="en-US" dirty="0"/>
              <a:t>Download these files from the county website, and save them to your computer first! </a:t>
            </a:r>
          </a:p>
          <a:p>
            <a:pPr marL="171450" indent="-171450">
              <a:buFont typeface="Arial" panose="020B0604020202020204" pitchFamily="34" charset="0"/>
              <a:buChar char="•"/>
            </a:pPr>
            <a:r>
              <a:rPr lang="en-US" dirty="0"/>
              <a:t>There is a limited number of items that you can input into these forms, so if you have more than is allowed, you will have to prioritize your items to include those that you deem most important. All forms have been set to Arial Size 10, so use concise language to complete your record in the space available. </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381368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4731" y="-275063"/>
            <a:ext cx="12980019" cy="6333892"/>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defRPr>
            </a:lvl1pPr>
          </a:lstStyle>
          <a:p>
            <a:r>
              <a:rPr lang="en-US" dirty="0"/>
              <a:t>Click to edit Master title style</a:t>
            </a:r>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defRPr>
            </a:lvl1pPr>
          </a:lstStyle>
          <a:p>
            <a:pPr lvl="0"/>
            <a:r>
              <a:rPr lang="en-US" dirty="0"/>
              <a:t>Subtitle here</a:t>
            </a:r>
          </a:p>
        </p:txBody>
      </p:sp>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36427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08047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88EBAB-B081-694E-9499-A18ACD006188}"/>
              </a:ext>
            </a:extLst>
          </p:cNvPr>
          <p:cNvSpPr/>
          <p:nvPr userDrawn="1"/>
        </p:nvSpPr>
        <p:spPr>
          <a:xfrm>
            <a:off x="6321287" y="6176962"/>
            <a:ext cx="1644153"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3913902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350BD6-B391-2240-B22E-E25C7A02B6EC}"/>
              </a:ext>
            </a:extLst>
          </p:cNvPr>
          <p:cNvSpPr/>
          <p:nvPr userDrawn="1"/>
        </p:nvSpPr>
        <p:spPr>
          <a:xfrm>
            <a:off x="6268278" y="6176962"/>
            <a:ext cx="1697162"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5"/>
            <a:ext cx="5120871" cy="330187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CD2842-FF27-3D4F-930E-CDE39F13101D}"/>
              </a:ext>
            </a:extLst>
          </p:cNvPr>
          <p:cNvSpPr/>
          <p:nvPr userDrawn="1"/>
        </p:nvSpPr>
        <p:spPr>
          <a:xfrm>
            <a:off x="6308035" y="6176962"/>
            <a:ext cx="1657405"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36724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259045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36873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98504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B51572-2361-F04D-A576-F95D7FBC9E5B}"/>
              </a:ext>
            </a:extLst>
          </p:cNvPr>
          <p:cNvSpPr/>
          <p:nvPr userDrawn="1"/>
        </p:nvSpPr>
        <p:spPr>
          <a:xfrm>
            <a:off x="6294783" y="6176962"/>
            <a:ext cx="1670657"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481103" y="3265362"/>
            <a:ext cx="2520397" cy="343579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65361"/>
            <a:ext cx="2592690" cy="343579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198754"/>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19875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96412"/>
            <a:ext cx="10515600" cy="2852737"/>
          </a:xfrm>
        </p:spPr>
        <p:txBody>
          <a:bodyPr anchor="b">
            <a:normAutofit/>
          </a:bodyPr>
          <a:lstStyle>
            <a:lvl1pPr>
              <a:defRPr sz="5400"/>
            </a:lvl1pPr>
          </a:lstStyle>
          <a:p>
            <a:r>
              <a:rPr lang="en-US" dirty="0"/>
              <a:t>Thank You!</a:t>
            </a:r>
          </a:p>
        </p:txBody>
      </p:sp>
      <p:sp>
        <p:nvSpPr>
          <p:cNvPr id="3" name="Text Placeholder 2"/>
          <p:cNvSpPr>
            <a:spLocks noGrp="1"/>
          </p:cNvSpPr>
          <p:nvPr>
            <p:ph type="body" idx="1" hasCustomPrompt="1"/>
          </p:nvPr>
        </p:nvSpPr>
        <p:spPr>
          <a:xfrm>
            <a:off x="831849" y="4249149"/>
            <a:ext cx="10515600" cy="1500187"/>
          </a:xfrm>
        </p:spPr>
        <p:txBody>
          <a:bodyPr>
            <a:normAutofit/>
          </a:bodyPr>
          <a:lstStyle>
            <a:lvl1pPr marL="0" indent="0">
              <a:lnSpc>
                <a:spcPct val="100000"/>
              </a:lnSpc>
              <a:spcBef>
                <a:spcPts val="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Your name &amp; contact information</a:t>
            </a:r>
          </a:p>
        </p:txBody>
      </p:sp>
      <p:sp>
        <p:nvSpPr>
          <p:cNvPr id="4" name="TextBox 3">
            <a:extLst>
              <a:ext uri="{FF2B5EF4-FFF2-40B4-BE49-F238E27FC236}">
                <a16:creationId xmlns:a16="http://schemas.microsoft.com/office/drawing/2014/main" id="{D2E544C0-DA23-E24A-A25B-A6E617C527A7}"/>
              </a:ext>
            </a:extLst>
          </p:cNvPr>
          <p:cNvSpPr txBox="1"/>
          <p:nvPr userDrawn="1"/>
        </p:nvSpPr>
        <p:spPr>
          <a:xfrm>
            <a:off x="831849" y="6260038"/>
            <a:ext cx="7827335" cy="440762"/>
          </a:xfrm>
          <a:prstGeom prst="rect">
            <a:avLst/>
          </a:prstGeom>
          <a:noFill/>
        </p:spPr>
        <p:txBody>
          <a:bodyPr wrap="square" rtlCol="0">
            <a:spAutoFit/>
          </a:bodyPr>
          <a:lstStyle/>
          <a:p>
            <a:pPr algn="l">
              <a:lnSpc>
                <a:spcPct val="150000"/>
              </a:lnSpc>
            </a:pPr>
            <a:r>
              <a:rPr lang="en-US" sz="800" b="0" i="0" dirty="0">
                <a:latin typeface="Roboto Medium" panose="02000000000000000000" pitchFamily="2" charset="0"/>
                <a:ea typeface="Roboto Medium" panose="02000000000000000000" pitchFamily="2" charset="0"/>
                <a:cs typeface="Roboto Medium" panose="02000000000000000000" pitchFamily="2" charset="0"/>
              </a:rPr>
              <a:t>Kansas State University Agricultural Experiment Station and Cooperative Extension Service</a:t>
            </a:r>
          </a:p>
          <a:p>
            <a:pPr algn="l">
              <a:lnSpc>
                <a:spcPct val="150000"/>
              </a:lnSpc>
            </a:pPr>
            <a:r>
              <a:rPr lang="en-US" sz="800" b="0" i="0" dirty="0">
                <a:latin typeface="Roboto" panose="02000000000000000000" pitchFamily="2" charset="0"/>
                <a:ea typeface="Roboto" panose="02000000000000000000" pitchFamily="2" charset="0"/>
                <a:cs typeface="Roboto" panose="02000000000000000000" pitchFamily="2" charset="0"/>
              </a:rPr>
              <a:t>K-State Research and Extension is an equal opportunity provider and employer.</a:t>
            </a:r>
          </a:p>
        </p:txBody>
      </p:sp>
    </p:spTree>
    <p:extLst>
      <p:ext uri="{BB962C8B-B14F-4D97-AF65-F5344CB8AC3E}">
        <p14:creationId xmlns:p14="http://schemas.microsoft.com/office/powerpoint/2010/main" val="379303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2E5EA0-C8FA-034F-89EA-87B7AC8D148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53988" y="5290287"/>
            <a:ext cx="4484021" cy="899024"/>
          </a:xfrm>
          <a:prstGeom prst="rect">
            <a:avLst/>
          </a:prstGeom>
        </p:spPr>
      </p:pic>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440099"/>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493" y="-91558"/>
            <a:ext cx="12362985" cy="985837"/>
          </a:xfrm>
          <a:prstGeom prst="rect">
            <a:avLst/>
          </a:prstGeom>
        </p:spPr>
      </p:pic>
      <p:sp>
        <p:nvSpPr>
          <p:cNvPr id="4" name="Rectangle 3">
            <a:extLst>
              <a:ext uri="{FF2B5EF4-FFF2-40B4-BE49-F238E27FC236}">
                <a16:creationId xmlns:a16="http://schemas.microsoft.com/office/drawing/2014/main" id="{CB4772BA-2CA1-F44B-9A9E-494F66551FC9}"/>
              </a:ext>
            </a:extLst>
          </p:cNvPr>
          <p:cNvSpPr/>
          <p:nvPr userDrawn="1"/>
        </p:nvSpPr>
        <p:spPr>
          <a:xfrm>
            <a:off x="9043640" y="5876693"/>
            <a:ext cx="3148360" cy="981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1A27AE-FD14-CA4F-B3C9-724CA5E9DA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645" y="6702521"/>
            <a:ext cx="12362985" cy="30044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039" y="-52039"/>
            <a:ext cx="12318379" cy="14480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3987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838200" y="1825626"/>
            <a:ext cx="10515600" cy="3906102"/>
          </a:xfrm>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627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53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53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12424" cy="1222917"/>
          </a:xfrm>
        </p:spPr>
        <p:txBody>
          <a:bodyPr anchor="b"/>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5183188" y="2057400"/>
            <a:ext cx="6172200" cy="3585117"/>
          </a:xfrm>
        </p:spPr>
        <p:txBody>
          <a:bodyPr/>
          <a:lstStyle>
            <a:lvl1pPr>
              <a:defRPr sz="28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4105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2" name="Rectangle 1">
            <a:extLst>
              <a:ext uri="{FF2B5EF4-FFF2-40B4-BE49-F238E27FC236}">
                <a16:creationId xmlns:a16="http://schemas.microsoft.com/office/drawing/2014/main" id="{48765EA4-6984-5848-8818-2A8FAE52ED87}"/>
              </a:ext>
            </a:extLst>
          </p:cNvPr>
          <p:cNvSpPr/>
          <p:nvPr userDrawn="1"/>
        </p:nvSpPr>
        <p:spPr>
          <a:xfrm>
            <a:off x="6308035" y="6176962"/>
            <a:ext cx="1657405"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513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66D03AC4-751C-6045-9289-088B032F4873}"/>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9233210" y="6172358"/>
            <a:ext cx="2738804" cy="549117"/>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5" r:id="rId3"/>
    <p:sldLayoutId id="2147483650" r:id="rId4"/>
    <p:sldLayoutId id="2147483651" r:id="rId5"/>
    <p:sldLayoutId id="2147483652" r:id="rId6"/>
    <p:sldLayoutId id="2147483653" r:id="rId7"/>
    <p:sldLayoutId id="2147483656" r:id="rId8"/>
    <p:sldLayoutId id="2147483669" r:id="rId9"/>
    <p:sldLayoutId id="2147483670" r:id="rId10"/>
    <p:sldLayoutId id="2147483668" r:id="rId11"/>
    <p:sldLayoutId id="2147483671" r:id="rId12"/>
    <p:sldLayoutId id="2147483657" r:id="rId13"/>
    <p:sldLayoutId id="2147483663" r:id="rId14"/>
    <p:sldLayoutId id="2147483664" r:id="rId15"/>
    <p:sldLayoutId id="2147483665" r:id="rId16"/>
    <p:sldLayoutId id="2147483666" r:id="rId17"/>
    <p:sldLayoutId id="2147483679" r:id="rId18"/>
  </p:sldLayoutIdLst>
  <p:txStyles>
    <p:titleStyle>
      <a:lvl1pPr algn="l" defTabSz="914400" rtl="0" eaLnBrk="1" latinLnBrk="0" hangingPunct="1">
        <a:lnSpc>
          <a:spcPct val="90000"/>
        </a:lnSpc>
        <a:spcBef>
          <a:spcPct val="0"/>
        </a:spcBef>
        <a:buNone/>
        <a:defRPr sz="3700" b="1" i="0" kern="1200"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no.k-state.ed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alesser@ksu.edu"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hyperlink" Target="http://www.reno.k-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www.reno.k-state.edu/4-h/record_books/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reno.k-state.edu/4-h/record_books/index.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0" y="508321"/>
            <a:ext cx="12192000" cy="1325563"/>
          </a:xfrm>
        </p:spPr>
        <p:txBody>
          <a:bodyPr>
            <a:normAutofit/>
          </a:bodyPr>
          <a:lstStyle/>
          <a:p>
            <a:pPr algn="ctr"/>
            <a:r>
              <a:rPr lang="en-US" dirty="0"/>
              <a:t>4-H Record Book Training</a:t>
            </a:r>
          </a:p>
        </p:txBody>
      </p:sp>
      <p:sp>
        <p:nvSpPr>
          <p:cNvPr id="9" name="Text Placeholder 8">
            <a:extLst>
              <a:ext uri="{FF2B5EF4-FFF2-40B4-BE49-F238E27FC236}">
                <a16:creationId xmlns:a16="http://schemas.microsoft.com/office/drawing/2014/main" id="{EC6F5575-47FE-8F41-88EB-DBBF04A2B9EA}"/>
              </a:ext>
            </a:extLst>
          </p:cNvPr>
          <p:cNvSpPr>
            <a:spLocks noGrp="1"/>
          </p:cNvSpPr>
          <p:nvPr>
            <p:ph type="body" sz="quarter" idx="10"/>
          </p:nvPr>
        </p:nvSpPr>
        <p:spPr>
          <a:xfrm>
            <a:off x="0" y="3429000"/>
            <a:ext cx="12192000" cy="2257897"/>
          </a:xfrm>
        </p:spPr>
        <p:txBody>
          <a:bodyPr>
            <a:normAutofit/>
          </a:bodyPr>
          <a:lstStyle/>
          <a:p>
            <a:pPr algn="ctr"/>
            <a:r>
              <a:rPr lang="en-US" sz="2800" dirty="0"/>
              <a:t>Presented by: </a:t>
            </a:r>
          </a:p>
          <a:p>
            <a:pPr algn="ctr"/>
            <a:r>
              <a:rPr lang="en-US" sz="2800" dirty="0"/>
              <a:t>Adam Lesser</a:t>
            </a:r>
            <a:br>
              <a:rPr lang="en-US" sz="2800" dirty="0"/>
            </a:br>
            <a:r>
              <a:rPr lang="en-US" sz="2800" dirty="0"/>
              <a:t>4-H &amp; Youth Development Agent</a:t>
            </a:r>
            <a:br>
              <a:rPr lang="en-US" sz="2800" dirty="0"/>
            </a:br>
            <a:r>
              <a:rPr lang="en-US" sz="2800" dirty="0">
                <a:solidFill>
                  <a:schemeClr val="bg1">
                    <a:lumMod val="85000"/>
                  </a:schemeClr>
                </a:solidFill>
              </a:rPr>
              <a:t>alesser@ksu.edu</a:t>
            </a:r>
            <a:r>
              <a:rPr lang="en-US" sz="2800" dirty="0"/>
              <a:t>    </a:t>
            </a:r>
            <a:r>
              <a:rPr lang="en-US" sz="2800" dirty="0">
                <a:sym typeface="Wingdings" panose="05000000000000000000" pitchFamily="2" charset="2"/>
              </a:rPr>
              <a:t></a:t>
            </a:r>
            <a:r>
              <a:rPr lang="en-US" sz="2800" dirty="0"/>
              <a:t>   620-662-2371</a:t>
            </a:r>
          </a:p>
        </p:txBody>
      </p:sp>
      <p:sp>
        <p:nvSpPr>
          <p:cNvPr id="11" name="Text Placeholder 10">
            <a:extLst>
              <a:ext uri="{FF2B5EF4-FFF2-40B4-BE49-F238E27FC236}">
                <a16:creationId xmlns:a16="http://schemas.microsoft.com/office/drawing/2014/main" id="{314CEDC1-704C-C540-9D4B-AD9D4BD9ACC7}"/>
              </a:ext>
            </a:extLst>
          </p:cNvPr>
          <p:cNvSpPr>
            <a:spLocks noGrp="1"/>
          </p:cNvSpPr>
          <p:nvPr>
            <p:ph type="body" sz="quarter" idx="12"/>
          </p:nvPr>
        </p:nvSpPr>
        <p:spPr>
          <a:xfrm>
            <a:off x="-116541" y="2173458"/>
            <a:ext cx="12192000" cy="798192"/>
          </a:xfrm>
        </p:spPr>
        <p:txBody>
          <a:bodyPr/>
          <a:lstStyle/>
          <a:p>
            <a:pPr algn="ctr"/>
            <a:r>
              <a:rPr lang="en-US" dirty="0"/>
              <a:t>2021-2022</a:t>
            </a:r>
          </a:p>
        </p:txBody>
      </p:sp>
      <p:pic>
        <p:nvPicPr>
          <p:cNvPr id="5" name="Picture 4">
            <a:extLst>
              <a:ext uri="{FF2B5EF4-FFF2-40B4-BE49-F238E27FC236}">
                <a16:creationId xmlns:a16="http://schemas.microsoft.com/office/drawing/2014/main" id="{F2EED3FE-F921-CF64-D75F-9E2A8442763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889" l="13556" r="85333">
                        <a14:foregroundMark x1="25444" y1="10333" x2="25444" y2="10333"/>
                        <a14:foregroundMark x1="24333" y1="5667" x2="20111" y2="41778"/>
                        <a14:foregroundMark x1="20111" y1="41778" x2="33778" y2="73111"/>
                        <a14:foregroundMark x1="33778" y1="73111" x2="62667" y2="84778"/>
                        <a14:foregroundMark x1="62667" y1="84778" x2="77667" y2="63667"/>
                        <a14:foregroundMark x1="77667" y1="63667" x2="83889" y2="30778"/>
                        <a14:foregroundMark x1="83889" y1="30778" x2="74778" y2="13778"/>
                        <a14:foregroundMark x1="74778" y1="13778" x2="30667" y2="4556"/>
                        <a14:foregroundMark x1="30667" y1="4556" x2="22222" y2="6000"/>
                        <a14:foregroundMark x1="14444" y1="1222" x2="11111" y2="44889"/>
                        <a14:foregroundMark x1="11111" y1="44889" x2="17556" y2="71556"/>
                        <a14:foregroundMark x1="17556" y1="71556" x2="12111" y2="97444"/>
                        <a14:foregroundMark x1="12111" y1="97444" x2="32222" y2="98889"/>
                        <a14:foregroundMark x1="32222" y1="98889" x2="48000" y2="97333"/>
                        <a14:foregroundMark x1="48000" y1="97333" x2="74556" y2="99333"/>
                        <a14:foregroundMark x1="74556" y1="99333" x2="85556" y2="98889"/>
                        <a14:foregroundMark x1="85556" y1="98889" x2="89444" y2="54333"/>
                        <a14:foregroundMark x1="89444" y1="54333" x2="86778" y2="45444"/>
                        <a14:foregroundMark x1="86778" y1="45444" x2="88333" y2="11556"/>
                        <a14:foregroundMark x1="88333" y1="11556" x2="82333" y2="889"/>
                        <a14:foregroundMark x1="82333" y1="889" x2="79222" y2="556"/>
                        <a14:foregroundMark x1="23444" y1="222" x2="13667" y2="1222"/>
                        <a14:foregroundMark x1="13667" y1="1222" x2="13889" y2="97778"/>
                        <a14:foregroundMark x1="13889" y1="97778" x2="61333" y2="99889"/>
                        <a14:foregroundMark x1="61333" y1="99889" x2="79222" y2="98444"/>
                        <a14:foregroundMark x1="79222" y1="98444" x2="87667" y2="91444"/>
                        <a14:foregroundMark x1="87667" y1="91444" x2="84889" y2="79333"/>
                        <a14:foregroundMark x1="84889" y1="79333" x2="89111" y2="65000"/>
                        <a14:foregroundMark x1="89111" y1="65000" x2="85444" y2="4556"/>
                        <a14:foregroundMark x1="85444" y1="4556" x2="22778" y2="0"/>
                        <a14:foregroundMark x1="21556" y1="2889" x2="12556" y2="1444"/>
                        <a14:foregroundMark x1="12556" y1="1444" x2="10667" y2="80889"/>
                        <a14:foregroundMark x1="10667" y1="80889" x2="13556" y2="99889"/>
                        <a14:foregroundMark x1="13556" y1="99889" x2="25444" y2="86000"/>
                        <a14:foregroundMark x1="25444" y1="86000" x2="25333" y2="14333"/>
                        <a14:foregroundMark x1="25333" y1="14333" x2="21222" y2="1333"/>
                      </a14:backgroundRemoval>
                    </a14:imgEffect>
                  </a14:imgLayer>
                </a14:imgProps>
              </a:ext>
            </a:extLst>
          </a:blip>
          <a:srcRect l="12222" r="10915"/>
          <a:stretch/>
        </p:blipFill>
        <p:spPr>
          <a:xfrm>
            <a:off x="9215936" y="1833884"/>
            <a:ext cx="2007657" cy="2612003"/>
          </a:xfrm>
          <a:prstGeom prst="rect">
            <a:avLst/>
          </a:prstGeom>
        </p:spPr>
      </p:pic>
      <p:pic>
        <p:nvPicPr>
          <p:cNvPr id="10" name="Picture 9" descr="Logo&#10;&#10;Description automatically generated">
            <a:extLst>
              <a:ext uri="{FF2B5EF4-FFF2-40B4-BE49-F238E27FC236}">
                <a16:creationId xmlns:a16="http://schemas.microsoft.com/office/drawing/2014/main" id="{3C3D4662-3E62-1556-491F-3F86690B3E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35" y="2175889"/>
            <a:ext cx="3070868" cy="1927992"/>
          </a:xfrm>
          <a:prstGeom prst="rect">
            <a:avLst/>
          </a:prstGeom>
        </p:spPr>
      </p:pic>
      <p:pic>
        <p:nvPicPr>
          <p:cNvPr id="13" name="Picture 12" descr="Text&#10;&#10;Description automatically generated">
            <a:extLst>
              <a:ext uri="{FF2B5EF4-FFF2-40B4-BE49-F238E27FC236}">
                <a16:creationId xmlns:a16="http://schemas.microsoft.com/office/drawing/2014/main" id="{1C4CE1CC-F204-9B45-35BE-4B5472B61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5768" y="5558118"/>
            <a:ext cx="4766232" cy="1299882"/>
          </a:xfrm>
          <a:prstGeom prst="rect">
            <a:avLst/>
          </a:prstGeom>
          <a:ln>
            <a:solidFill>
              <a:schemeClr val="tx1"/>
            </a:solidFill>
          </a:ln>
        </p:spPr>
      </p:pic>
    </p:spTree>
    <p:extLst>
      <p:ext uri="{BB962C8B-B14F-4D97-AF65-F5344CB8AC3E}">
        <p14:creationId xmlns:p14="http://schemas.microsoft.com/office/powerpoint/2010/main" val="2912848397"/>
      </p:ext>
    </p:extLst>
  </p:cSld>
  <p:clrMapOvr>
    <a:masterClrMapping/>
  </p:clrMapOvr>
  <mc:AlternateContent xmlns:mc="http://schemas.openxmlformats.org/markup-compatibility/2006">
    <mc:Choice xmlns:p14="http://schemas.microsoft.com/office/powerpoint/2010/main" Requires="p14">
      <p:transition spd="slow" p14:dur="11750" advTm="12000"/>
    </mc:Choice>
    <mc:Fallback>
      <p:transition spd="slow"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D205-8299-24F5-A493-C0586860468F}"/>
              </a:ext>
            </a:extLst>
          </p:cNvPr>
          <p:cNvSpPr>
            <a:spLocks noGrp="1"/>
          </p:cNvSpPr>
          <p:nvPr>
            <p:ph type="title"/>
          </p:nvPr>
        </p:nvSpPr>
        <p:spPr/>
        <p:txBody>
          <a:bodyPr/>
          <a:lstStyle/>
          <a:p>
            <a:r>
              <a:rPr lang="en-US" sz="3600" dirty="0"/>
              <a:t>Project report form- Section 1: Goals</a:t>
            </a:r>
            <a:endParaRPr lang="en-US" dirty="0"/>
          </a:p>
        </p:txBody>
      </p:sp>
      <p:pic>
        <p:nvPicPr>
          <p:cNvPr id="5" name="Picture 4">
            <a:extLst>
              <a:ext uri="{FF2B5EF4-FFF2-40B4-BE49-F238E27FC236}">
                <a16:creationId xmlns:a16="http://schemas.microsoft.com/office/drawing/2014/main" id="{BF743BD4-8820-D5D7-3CF6-1B5D85AFA4B6}"/>
              </a:ext>
            </a:extLst>
          </p:cNvPr>
          <p:cNvPicPr>
            <a:picLocks noChangeAspect="1"/>
          </p:cNvPicPr>
          <p:nvPr/>
        </p:nvPicPr>
        <p:blipFill>
          <a:blip r:embed="rId3"/>
          <a:stretch>
            <a:fillRect/>
          </a:stretch>
        </p:blipFill>
        <p:spPr>
          <a:xfrm>
            <a:off x="694476" y="2395527"/>
            <a:ext cx="10803048" cy="3036071"/>
          </a:xfrm>
          <a:prstGeom prst="rect">
            <a:avLst/>
          </a:prstGeom>
        </p:spPr>
      </p:pic>
    </p:spTree>
    <p:extLst>
      <p:ext uri="{BB962C8B-B14F-4D97-AF65-F5344CB8AC3E}">
        <p14:creationId xmlns:p14="http://schemas.microsoft.com/office/powerpoint/2010/main" val="2134666014"/>
      </p:ext>
    </p:extLst>
  </p:cSld>
  <p:clrMapOvr>
    <a:masterClrMapping/>
  </p:clrMapOvr>
  <mc:AlternateContent xmlns:mc="http://schemas.openxmlformats.org/markup-compatibility/2006">
    <mc:Choice xmlns:p14="http://schemas.microsoft.com/office/powerpoint/2010/main" Requires="p14">
      <p:transition spd="slow" p14:dur="2000" advTm="41182"/>
    </mc:Choice>
    <mc:Fallback>
      <p:transition spd="slow" advTm="411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30A7-C547-68F1-ADF1-91E698E0EB9D}"/>
              </a:ext>
            </a:extLst>
          </p:cNvPr>
          <p:cNvSpPr>
            <a:spLocks noGrp="1"/>
          </p:cNvSpPr>
          <p:nvPr>
            <p:ph type="title"/>
          </p:nvPr>
        </p:nvSpPr>
        <p:spPr/>
        <p:txBody>
          <a:bodyPr/>
          <a:lstStyle/>
          <a:p>
            <a:r>
              <a:rPr lang="en-US" dirty="0"/>
              <a:t>Section 7 – General Project Finances</a:t>
            </a:r>
          </a:p>
        </p:txBody>
      </p:sp>
      <p:sp>
        <p:nvSpPr>
          <p:cNvPr id="3" name="Content Placeholder 2">
            <a:extLst>
              <a:ext uri="{FF2B5EF4-FFF2-40B4-BE49-F238E27FC236}">
                <a16:creationId xmlns:a16="http://schemas.microsoft.com/office/drawing/2014/main" id="{49010911-39C7-4148-0D73-6CB3301C1C2C}"/>
              </a:ext>
            </a:extLst>
          </p:cNvPr>
          <p:cNvSpPr>
            <a:spLocks noGrp="1"/>
          </p:cNvSpPr>
          <p:nvPr>
            <p:ph idx="1"/>
          </p:nvPr>
        </p:nvSpPr>
        <p:spPr>
          <a:xfrm>
            <a:off x="838200" y="1825625"/>
            <a:ext cx="4926804" cy="3987877"/>
          </a:xfrm>
        </p:spPr>
        <p:txBody>
          <a:bodyPr/>
          <a:lstStyle/>
          <a:p>
            <a:r>
              <a:rPr lang="en-US" dirty="0"/>
              <a:t>General Project Report Form Finances</a:t>
            </a:r>
          </a:p>
          <a:p>
            <a:pPr lvl="1"/>
            <a:r>
              <a:rPr lang="en-US" dirty="0"/>
              <a:t>Different than the animal form</a:t>
            </a:r>
          </a:p>
          <a:p>
            <a:endParaRPr lang="en-US" dirty="0"/>
          </a:p>
          <a:p>
            <a:r>
              <a:rPr lang="en-US" dirty="0"/>
              <a:t>Easiest to fill throughout the year, or by keeping receipts</a:t>
            </a:r>
          </a:p>
        </p:txBody>
      </p:sp>
      <p:pic>
        <p:nvPicPr>
          <p:cNvPr id="4" name="Picture 3">
            <a:extLst>
              <a:ext uri="{FF2B5EF4-FFF2-40B4-BE49-F238E27FC236}">
                <a16:creationId xmlns:a16="http://schemas.microsoft.com/office/drawing/2014/main" id="{37875DCA-0ECC-3D7A-AACE-A631F97EE401}"/>
              </a:ext>
            </a:extLst>
          </p:cNvPr>
          <p:cNvPicPr>
            <a:picLocks noChangeAspect="1"/>
          </p:cNvPicPr>
          <p:nvPr/>
        </p:nvPicPr>
        <p:blipFill>
          <a:blip r:embed="rId3"/>
          <a:stretch>
            <a:fillRect/>
          </a:stretch>
        </p:blipFill>
        <p:spPr>
          <a:xfrm>
            <a:off x="5765004" y="1206305"/>
            <a:ext cx="6027861" cy="4560013"/>
          </a:xfrm>
          <a:prstGeom prst="rect">
            <a:avLst/>
          </a:prstGeom>
        </p:spPr>
      </p:pic>
    </p:spTree>
    <p:extLst>
      <p:ext uri="{BB962C8B-B14F-4D97-AF65-F5344CB8AC3E}">
        <p14:creationId xmlns:p14="http://schemas.microsoft.com/office/powerpoint/2010/main" val="3506517957"/>
      </p:ext>
    </p:extLst>
  </p:cSld>
  <p:clrMapOvr>
    <a:masterClrMapping/>
  </p:clrMapOvr>
  <mc:AlternateContent xmlns:mc="http://schemas.openxmlformats.org/markup-compatibility/2006">
    <mc:Choice xmlns:p14="http://schemas.microsoft.com/office/powerpoint/2010/main" Requires="p14">
      <p:transition spd="slow" p14:dur="2000" advTm="21300"/>
    </mc:Choice>
    <mc:Fallback>
      <p:transition spd="slow" advTm="213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930A-8DFA-E1FF-63E1-2E55187D480B}"/>
              </a:ext>
            </a:extLst>
          </p:cNvPr>
          <p:cNvSpPr>
            <a:spLocks noGrp="1"/>
          </p:cNvSpPr>
          <p:nvPr>
            <p:ph type="title"/>
          </p:nvPr>
        </p:nvSpPr>
        <p:spPr/>
        <p:txBody>
          <a:bodyPr>
            <a:normAutofit fontScale="90000"/>
          </a:bodyPr>
          <a:lstStyle/>
          <a:p>
            <a:r>
              <a:rPr lang="en-US" dirty="0"/>
              <a:t>Section 7 – Animal </a:t>
            </a:r>
            <a:br>
              <a:rPr lang="en-US" dirty="0"/>
            </a:br>
            <a:r>
              <a:rPr lang="en-US" dirty="0"/>
              <a:t>Project Finances</a:t>
            </a:r>
          </a:p>
        </p:txBody>
      </p:sp>
      <p:sp>
        <p:nvSpPr>
          <p:cNvPr id="3" name="Content Placeholder 2">
            <a:extLst>
              <a:ext uri="{FF2B5EF4-FFF2-40B4-BE49-F238E27FC236}">
                <a16:creationId xmlns:a16="http://schemas.microsoft.com/office/drawing/2014/main" id="{BE725DF5-6432-CB2A-755A-36389AAB9993}"/>
              </a:ext>
            </a:extLst>
          </p:cNvPr>
          <p:cNvSpPr>
            <a:spLocks noGrp="1"/>
          </p:cNvSpPr>
          <p:nvPr>
            <p:ph idx="1"/>
          </p:nvPr>
        </p:nvSpPr>
        <p:spPr>
          <a:xfrm>
            <a:off x="838200" y="1825625"/>
            <a:ext cx="5146471" cy="3987877"/>
          </a:xfrm>
        </p:spPr>
        <p:txBody>
          <a:bodyPr/>
          <a:lstStyle/>
          <a:p>
            <a:r>
              <a:rPr lang="en-US" dirty="0"/>
              <a:t>Different than the general project form</a:t>
            </a:r>
          </a:p>
          <a:p>
            <a:endParaRPr lang="en-US" dirty="0"/>
          </a:p>
          <a:p>
            <a:r>
              <a:rPr lang="en-US" dirty="0"/>
              <a:t>Not all financial charts will apply to all animals!</a:t>
            </a:r>
          </a:p>
          <a:p>
            <a:pPr lvl="1"/>
            <a:r>
              <a:rPr lang="en-US" dirty="0"/>
              <a:t>Some are for Market Livestock</a:t>
            </a:r>
          </a:p>
          <a:p>
            <a:pPr lvl="1"/>
            <a:endParaRPr lang="en-US" dirty="0"/>
          </a:p>
          <a:p>
            <a:endParaRPr lang="en-US" dirty="0"/>
          </a:p>
        </p:txBody>
      </p:sp>
      <p:pic>
        <p:nvPicPr>
          <p:cNvPr id="4" name="Picture 3">
            <a:extLst>
              <a:ext uri="{FF2B5EF4-FFF2-40B4-BE49-F238E27FC236}">
                <a16:creationId xmlns:a16="http://schemas.microsoft.com/office/drawing/2014/main" id="{B193D0BC-3A2F-1DD5-2CF0-9D781C566524}"/>
              </a:ext>
            </a:extLst>
          </p:cNvPr>
          <p:cNvPicPr>
            <a:picLocks noChangeAspect="1"/>
          </p:cNvPicPr>
          <p:nvPr/>
        </p:nvPicPr>
        <p:blipFill>
          <a:blip r:embed="rId3"/>
          <a:stretch>
            <a:fillRect/>
          </a:stretch>
        </p:blipFill>
        <p:spPr>
          <a:xfrm>
            <a:off x="6207330" y="351638"/>
            <a:ext cx="5705475" cy="1390650"/>
          </a:xfrm>
          <a:prstGeom prst="rect">
            <a:avLst/>
          </a:prstGeom>
        </p:spPr>
      </p:pic>
      <p:pic>
        <p:nvPicPr>
          <p:cNvPr id="5" name="Picture 4">
            <a:extLst>
              <a:ext uri="{FF2B5EF4-FFF2-40B4-BE49-F238E27FC236}">
                <a16:creationId xmlns:a16="http://schemas.microsoft.com/office/drawing/2014/main" id="{CE1AD43D-1E77-2881-1DF4-8D3C7F9EE32F}"/>
              </a:ext>
            </a:extLst>
          </p:cNvPr>
          <p:cNvPicPr>
            <a:picLocks noChangeAspect="1"/>
          </p:cNvPicPr>
          <p:nvPr/>
        </p:nvPicPr>
        <p:blipFill>
          <a:blip r:embed="rId4"/>
          <a:stretch>
            <a:fillRect/>
          </a:stretch>
        </p:blipFill>
        <p:spPr>
          <a:xfrm>
            <a:off x="6250193" y="1808356"/>
            <a:ext cx="5705475" cy="1562100"/>
          </a:xfrm>
          <a:prstGeom prst="rect">
            <a:avLst/>
          </a:prstGeom>
        </p:spPr>
      </p:pic>
      <p:pic>
        <p:nvPicPr>
          <p:cNvPr id="6" name="Picture 5">
            <a:extLst>
              <a:ext uri="{FF2B5EF4-FFF2-40B4-BE49-F238E27FC236}">
                <a16:creationId xmlns:a16="http://schemas.microsoft.com/office/drawing/2014/main" id="{48674BE3-A0B0-FD9D-04EB-8CBB34A4D0ED}"/>
              </a:ext>
            </a:extLst>
          </p:cNvPr>
          <p:cNvPicPr>
            <a:picLocks noChangeAspect="1"/>
          </p:cNvPicPr>
          <p:nvPr/>
        </p:nvPicPr>
        <p:blipFill>
          <a:blip r:embed="rId5"/>
          <a:stretch>
            <a:fillRect/>
          </a:stretch>
        </p:blipFill>
        <p:spPr>
          <a:xfrm>
            <a:off x="6207330" y="3436742"/>
            <a:ext cx="5791200" cy="2933700"/>
          </a:xfrm>
          <a:prstGeom prst="rect">
            <a:avLst/>
          </a:prstGeom>
        </p:spPr>
      </p:pic>
    </p:spTree>
    <p:extLst>
      <p:ext uri="{BB962C8B-B14F-4D97-AF65-F5344CB8AC3E}">
        <p14:creationId xmlns:p14="http://schemas.microsoft.com/office/powerpoint/2010/main" val="1669377739"/>
      </p:ext>
    </p:extLst>
  </p:cSld>
  <p:clrMapOvr>
    <a:masterClrMapping/>
  </p:clrMapOvr>
  <mc:AlternateContent xmlns:mc="http://schemas.openxmlformats.org/markup-compatibility/2006">
    <mc:Choice xmlns:p14="http://schemas.microsoft.com/office/powerpoint/2010/main" Requires="p14">
      <p:transition spd="slow" p14:dur="2000" advTm="31195"/>
    </mc:Choice>
    <mc:Fallback>
      <p:transition spd="slow" advTm="3119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49E0-795B-BD03-BF48-CDB48F670785}"/>
              </a:ext>
            </a:extLst>
          </p:cNvPr>
          <p:cNvSpPr>
            <a:spLocks noGrp="1"/>
          </p:cNvSpPr>
          <p:nvPr>
            <p:ph type="title"/>
          </p:nvPr>
        </p:nvSpPr>
        <p:spPr/>
        <p:txBody>
          <a:bodyPr/>
          <a:lstStyle/>
          <a:p>
            <a:r>
              <a:rPr lang="en-US" dirty="0"/>
              <a:t>Project Report Tips &amp; FAQ</a:t>
            </a:r>
          </a:p>
        </p:txBody>
      </p:sp>
      <p:sp>
        <p:nvSpPr>
          <p:cNvPr id="3" name="Content Placeholder 2">
            <a:extLst>
              <a:ext uri="{FF2B5EF4-FFF2-40B4-BE49-F238E27FC236}">
                <a16:creationId xmlns:a16="http://schemas.microsoft.com/office/drawing/2014/main" id="{DA25351E-DC85-B0FB-A4C8-4D9AC6B9A9A6}"/>
              </a:ext>
            </a:extLst>
          </p:cNvPr>
          <p:cNvSpPr>
            <a:spLocks noGrp="1"/>
          </p:cNvSpPr>
          <p:nvPr>
            <p:ph idx="1"/>
          </p:nvPr>
        </p:nvSpPr>
        <p:spPr>
          <a:xfrm>
            <a:off x="367554" y="1825625"/>
            <a:ext cx="5638800" cy="3987877"/>
          </a:xfrm>
        </p:spPr>
        <p:txBody>
          <a:bodyPr>
            <a:normAutofit fontScale="92500" lnSpcReduction="10000"/>
          </a:bodyPr>
          <a:lstStyle/>
          <a:p>
            <a:pPr marL="0" indent="0">
              <a:buNone/>
            </a:pPr>
            <a:r>
              <a:rPr lang="en-US" u="sng" dirty="0"/>
              <a:t>Levels of Participation for all sections </a:t>
            </a:r>
          </a:p>
          <a:p>
            <a:r>
              <a:rPr lang="en-US" dirty="0"/>
              <a:t>L  -  Local 4-H Club level</a:t>
            </a:r>
          </a:p>
          <a:p>
            <a:r>
              <a:rPr lang="en-US" dirty="0"/>
              <a:t>C/D  -  County or District Level</a:t>
            </a:r>
          </a:p>
          <a:p>
            <a:r>
              <a:rPr lang="en-US" dirty="0"/>
              <a:t>R  -  Regional level </a:t>
            </a:r>
            <a:r>
              <a:rPr lang="en-US" i="1" dirty="0"/>
              <a:t>(more than 	one county/district)</a:t>
            </a:r>
          </a:p>
          <a:p>
            <a:r>
              <a:rPr lang="en-US" dirty="0"/>
              <a:t>S  -  State level</a:t>
            </a:r>
          </a:p>
          <a:p>
            <a:r>
              <a:rPr lang="en-US" dirty="0"/>
              <a:t>M  -  Multi-state level</a:t>
            </a:r>
          </a:p>
          <a:p>
            <a:r>
              <a:rPr lang="en-US" dirty="0"/>
              <a:t>N  -  National level</a:t>
            </a:r>
          </a:p>
          <a:p>
            <a:r>
              <a:rPr lang="en-US" dirty="0"/>
              <a:t>I  -  International level</a:t>
            </a:r>
          </a:p>
        </p:txBody>
      </p:sp>
      <p:sp>
        <p:nvSpPr>
          <p:cNvPr id="4" name="Content Placeholder 2">
            <a:extLst>
              <a:ext uri="{FF2B5EF4-FFF2-40B4-BE49-F238E27FC236}">
                <a16:creationId xmlns:a16="http://schemas.microsoft.com/office/drawing/2014/main" id="{31E43616-0B43-B60C-D2CC-0109358C5101}"/>
              </a:ext>
            </a:extLst>
          </p:cNvPr>
          <p:cNvSpPr txBox="1">
            <a:spLocks/>
          </p:cNvSpPr>
          <p:nvPr/>
        </p:nvSpPr>
        <p:spPr>
          <a:xfrm>
            <a:off x="6257365" y="1825624"/>
            <a:ext cx="5728447" cy="39878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Section 8 – Project Reflection</a:t>
            </a:r>
          </a:p>
          <a:p>
            <a:r>
              <a:rPr lang="en-US" dirty="0"/>
              <a:t>Different for each age group 	</a:t>
            </a:r>
          </a:p>
          <a:p>
            <a:pPr lvl="1"/>
            <a:r>
              <a:rPr lang="en-US" dirty="0"/>
              <a:t>Ex: Junior form has questions to answer</a:t>
            </a:r>
          </a:p>
          <a:p>
            <a:r>
              <a:rPr lang="en-US" dirty="0"/>
              <a:t>Should focus on the specific project learning and experiences from this year</a:t>
            </a:r>
          </a:p>
          <a:p>
            <a:r>
              <a:rPr lang="en-US" dirty="0"/>
              <a:t>Suggested Outline:</a:t>
            </a:r>
          </a:p>
          <a:p>
            <a:pPr lvl="1"/>
            <a:r>
              <a:rPr lang="en-US" dirty="0"/>
              <a:t>Introduction – Why this project?</a:t>
            </a:r>
          </a:p>
          <a:p>
            <a:pPr lvl="1"/>
            <a:r>
              <a:rPr lang="en-US" dirty="0"/>
              <a:t>Body – Lessons learned?</a:t>
            </a:r>
          </a:p>
          <a:p>
            <a:pPr lvl="1"/>
            <a:r>
              <a:rPr lang="en-US" dirty="0"/>
              <a:t>Conclusion – What’s next?</a:t>
            </a:r>
          </a:p>
          <a:p>
            <a:endParaRPr lang="en-US" dirty="0">
              <a:highlight>
                <a:srgbClr val="FFFF00"/>
              </a:highlight>
            </a:endParaRPr>
          </a:p>
        </p:txBody>
      </p:sp>
      <p:cxnSp>
        <p:nvCxnSpPr>
          <p:cNvPr id="6" name="Straight Connector 5">
            <a:extLst>
              <a:ext uri="{FF2B5EF4-FFF2-40B4-BE49-F238E27FC236}">
                <a16:creationId xmlns:a16="http://schemas.microsoft.com/office/drawing/2014/main" id="{CE49143A-F0C2-7E80-703C-AE4A6D15A263}"/>
              </a:ext>
            </a:extLst>
          </p:cNvPr>
          <p:cNvCxnSpPr/>
          <p:nvPr/>
        </p:nvCxnSpPr>
        <p:spPr>
          <a:xfrm>
            <a:off x="6096000" y="1425389"/>
            <a:ext cx="0" cy="4625788"/>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04744841"/>
      </p:ext>
    </p:extLst>
  </p:cSld>
  <p:clrMapOvr>
    <a:masterClrMapping/>
  </p:clrMapOvr>
  <mc:AlternateContent xmlns:mc="http://schemas.openxmlformats.org/markup-compatibility/2006">
    <mc:Choice xmlns:p14="http://schemas.microsoft.com/office/powerpoint/2010/main" Requires="p14">
      <p:transition spd="slow" p14:dur="2000" advTm="44162"/>
    </mc:Choice>
    <mc:Fallback>
      <p:transition spd="slow" advTm="441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49E0-795B-BD03-BF48-CDB48F670785}"/>
              </a:ext>
            </a:extLst>
          </p:cNvPr>
          <p:cNvSpPr>
            <a:spLocks noGrp="1"/>
          </p:cNvSpPr>
          <p:nvPr>
            <p:ph type="title"/>
          </p:nvPr>
        </p:nvSpPr>
        <p:spPr/>
        <p:txBody>
          <a:bodyPr/>
          <a:lstStyle/>
          <a:p>
            <a:r>
              <a:rPr lang="en-US" dirty="0"/>
              <a:t>Project Report Tips &amp; FAQ</a:t>
            </a:r>
          </a:p>
        </p:txBody>
      </p:sp>
      <p:sp>
        <p:nvSpPr>
          <p:cNvPr id="3" name="Content Placeholder 2">
            <a:extLst>
              <a:ext uri="{FF2B5EF4-FFF2-40B4-BE49-F238E27FC236}">
                <a16:creationId xmlns:a16="http://schemas.microsoft.com/office/drawing/2014/main" id="{DA25351E-DC85-B0FB-A4C8-4D9AC6B9A9A6}"/>
              </a:ext>
            </a:extLst>
          </p:cNvPr>
          <p:cNvSpPr>
            <a:spLocks noGrp="1"/>
          </p:cNvSpPr>
          <p:nvPr>
            <p:ph idx="1"/>
          </p:nvPr>
        </p:nvSpPr>
        <p:spPr>
          <a:xfrm>
            <a:off x="923365" y="1879414"/>
            <a:ext cx="5172635" cy="4575174"/>
          </a:xfrm>
        </p:spPr>
        <p:txBody>
          <a:bodyPr>
            <a:normAutofit fontScale="92500" lnSpcReduction="20000"/>
          </a:bodyPr>
          <a:lstStyle/>
          <a:p>
            <a:pPr marL="0" indent="0">
              <a:buNone/>
            </a:pPr>
            <a:r>
              <a:rPr lang="en-US" u="sng" dirty="0"/>
              <a:t>Section 9 – Project Photos</a:t>
            </a:r>
          </a:p>
          <a:p>
            <a:r>
              <a:rPr lang="en-US" dirty="0"/>
              <a:t>All photos should include captions and the level of the event</a:t>
            </a:r>
          </a:p>
          <a:p>
            <a:endParaRPr lang="en-US" dirty="0"/>
          </a:p>
          <a:p>
            <a:pPr marL="0" indent="0">
              <a:buNone/>
            </a:pPr>
            <a:r>
              <a:rPr lang="en-US" i="1" dirty="0"/>
              <a:t>Maximum photos by age division: </a:t>
            </a:r>
          </a:p>
          <a:p>
            <a:r>
              <a:rPr lang="en-US" dirty="0"/>
              <a:t>Junior – 6 total photos</a:t>
            </a:r>
          </a:p>
          <a:p>
            <a:r>
              <a:rPr lang="en-US" dirty="0"/>
              <a:t>Intermediate – 12 total photos; </a:t>
            </a:r>
          </a:p>
          <a:p>
            <a:pPr lvl="1"/>
            <a:r>
              <a:rPr lang="en-US" dirty="0"/>
              <a:t>6 learning and 6 combined leadership &amp; citizenship</a:t>
            </a:r>
          </a:p>
          <a:p>
            <a:r>
              <a:rPr lang="en-US" dirty="0"/>
              <a:t>Senior – 18 total photos; </a:t>
            </a:r>
          </a:p>
          <a:p>
            <a:pPr lvl="1"/>
            <a:r>
              <a:rPr lang="en-US" dirty="0"/>
              <a:t>6 learning, 6 leadership, and 6 citizenship</a:t>
            </a:r>
          </a:p>
        </p:txBody>
      </p:sp>
      <p:pic>
        <p:nvPicPr>
          <p:cNvPr id="6" name="Picture 5">
            <a:extLst>
              <a:ext uri="{FF2B5EF4-FFF2-40B4-BE49-F238E27FC236}">
                <a16:creationId xmlns:a16="http://schemas.microsoft.com/office/drawing/2014/main" id="{51247583-D679-5105-2219-37C984C52AF7}"/>
              </a:ext>
            </a:extLst>
          </p:cNvPr>
          <p:cNvPicPr>
            <a:picLocks noChangeAspect="1"/>
          </p:cNvPicPr>
          <p:nvPr/>
        </p:nvPicPr>
        <p:blipFill rotWithShape="1">
          <a:blip r:embed="rId3"/>
          <a:srcRect b="240"/>
          <a:stretch/>
        </p:blipFill>
        <p:spPr>
          <a:xfrm>
            <a:off x="6472904" y="1081314"/>
            <a:ext cx="5539802" cy="4889180"/>
          </a:xfrm>
          <a:prstGeom prst="rect">
            <a:avLst/>
          </a:prstGeom>
        </p:spPr>
      </p:pic>
    </p:spTree>
    <p:extLst>
      <p:ext uri="{BB962C8B-B14F-4D97-AF65-F5344CB8AC3E}">
        <p14:creationId xmlns:p14="http://schemas.microsoft.com/office/powerpoint/2010/main" val="4116408376"/>
      </p:ext>
    </p:extLst>
  </p:cSld>
  <p:clrMapOvr>
    <a:masterClrMapping/>
  </p:clrMapOvr>
  <mc:AlternateContent xmlns:mc="http://schemas.openxmlformats.org/markup-compatibility/2006">
    <mc:Choice xmlns:p14="http://schemas.microsoft.com/office/powerpoint/2010/main" Requires="p14">
      <p:transition spd="slow" p14:dur="2000" advTm="31156"/>
    </mc:Choice>
    <mc:Fallback>
      <p:transition spd="slow" advTm="311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2BCD-233B-2A9C-35A0-4189A615361E}"/>
              </a:ext>
            </a:extLst>
          </p:cNvPr>
          <p:cNvSpPr>
            <a:spLocks noGrp="1"/>
          </p:cNvSpPr>
          <p:nvPr>
            <p:ph type="title"/>
          </p:nvPr>
        </p:nvSpPr>
        <p:spPr/>
        <p:txBody>
          <a:bodyPr/>
          <a:lstStyle/>
          <a:p>
            <a:r>
              <a:rPr lang="en-US" dirty="0"/>
              <a:t>Your 4-H Story </a:t>
            </a:r>
          </a:p>
        </p:txBody>
      </p:sp>
      <p:sp>
        <p:nvSpPr>
          <p:cNvPr id="3" name="Content Placeholder 2">
            <a:extLst>
              <a:ext uri="{FF2B5EF4-FFF2-40B4-BE49-F238E27FC236}">
                <a16:creationId xmlns:a16="http://schemas.microsoft.com/office/drawing/2014/main" id="{CCAA38B7-FD3F-4915-2ACC-932F9D0ACC09}"/>
              </a:ext>
            </a:extLst>
          </p:cNvPr>
          <p:cNvSpPr>
            <a:spLocks noGrp="1"/>
          </p:cNvSpPr>
          <p:nvPr>
            <p:ph idx="1"/>
          </p:nvPr>
        </p:nvSpPr>
        <p:spPr/>
        <p:txBody>
          <a:bodyPr>
            <a:normAutofit lnSpcReduction="10000"/>
          </a:bodyPr>
          <a:lstStyle/>
          <a:p>
            <a:r>
              <a:rPr lang="en-US" u="sng" dirty="0"/>
              <a:t>County Level Only</a:t>
            </a:r>
          </a:p>
          <a:p>
            <a:r>
              <a:rPr lang="en-US" dirty="0"/>
              <a:t>Contains a summary of your total 4-H experience and activities this year</a:t>
            </a:r>
          </a:p>
          <a:p>
            <a:r>
              <a:rPr lang="en-US" dirty="0"/>
              <a:t>Essay form</a:t>
            </a:r>
          </a:p>
          <a:p>
            <a:pPr lvl="1"/>
            <a:r>
              <a:rPr lang="en-US" dirty="0"/>
              <a:t>Highlight your involvement, experiences, leadership, club work, community service, county activities, etc. </a:t>
            </a:r>
          </a:p>
          <a:p>
            <a:pPr lvl="1"/>
            <a:r>
              <a:rPr lang="en-US" dirty="0"/>
              <a:t>Adds a better representation of your year than only project records</a:t>
            </a:r>
          </a:p>
          <a:p>
            <a:r>
              <a:rPr lang="en-US" dirty="0"/>
              <a:t>Max of 6 written pages (double spaced &amp; Arial 10 font) and 3 pages of pictures</a:t>
            </a:r>
          </a:p>
          <a:p>
            <a:pPr lvl="1"/>
            <a:r>
              <a:rPr lang="en-US" dirty="0"/>
              <a:t>Don’t forget the captions!</a:t>
            </a:r>
          </a:p>
        </p:txBody>
      </p:sp>
      <p:pic>
        <p:nvPicPr>
          <p:cNvPr id="7" name="Picture 6" descr="Pencil on notebook">
            <a:extLst>
              <a:ext uri="{FF2B5EF4-FFF2-40B4-BE49-F238E27FC236}">
                <a16:creationId xmlns:a16="http://schemas.microsoft.com/office/drawing/2014/main" id="{0D5D95F8-F829-C54B-8124-C9BFBF721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2659" y="0"/>
            <a:ext cx="3368222" cy="2248468"/>
          </a:xfrm>
          <a:prstGeom prst="rect">
            <a:avLst/>
          </a:prstGeom>
        </p:spPr>
      </p:pic>
    </p:spTree>
    <p:extLst>
      <p:ext uri="{BB962C8B-B14F-4D97-AF65-F5344CB8AC3E}">
        <p14:creationId xmlns:p14="http://schemas.microsoft.com/office/powerpoint/2010/main" val="3816277291"/>
      </p:ext>
    </p:extLst>
  </p:cSld>
  <p:clrMapOvr>
    <a:masterClrMapping/>
  </p:clrMapOvr>
  <mc:AlternateContent xmlns:mc="http://schemas.openxmlformats.org/markup-compatibility/2006">
    <mc:Choice xmlns:p14="http://schemas.microsoft.com/office/powerpoint/2010/main" Requires="p14">
      <p:transition spd="slow" p14:dur="2000" advTm="36349"/>
    </mc:Choice>
    <mc:Fallback>
      <p:transition spd="slow" advTm="3634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AC95-929C-41C4-8A7F-D4EB22DFB72C}"/>
              </a:ext>
            </a:extLst>
          </p:cNvPr>
          <p:cNvSpPr>
            <a:spLocks noGrp="1"/>
          </p:cNvSpPr>
          <p:nvPr>
            <p:ph type="title"/>
          </p:nvPr>
        </p:nvSpPr>
        <p:spPr/>
        <p:txBody>
          <a:bodyPr/>
          <a:lstStyle/>
          <a:p>
            <a:r>
              <a:rPr lang="en-US" dirty="0"/>
              <a:t>Kansas 4-H Permanent Record</a:t>
            </a:r>
          </a:p>
        </p:txBody>
      </p:sp>
      <p:sp>
        <p:nvSpPr>
          <p:cNvPr id="3" name="Content Placeholder 2">
            <a:extLst>
              <a:ext uri="{FF2B5EF4-FFF2-40B4-BE49-F238E27FC236}">
                <a16:creationId xmlns:a16="http://schemas.microsoft.com/office/drawing/2014/main" id="{B103F895-237F-F7DD-DD79-67EC389662F7}"/>
              </a:ext>
            </a:extLst>
          </p:cNvPr>
          <p:cNvSpPr>
            <a:spLocks noGrp="1"/>
          </p:cNvSpPr>
          <p:nvPr>
            <p:ph idx="1"/>
          </p:nvPr>
        </p:nvSpPr>
        <p:spPr>
          <a:xfrm>
            <a:off x="838200" y="1825625"/>
            <a:ext cx="5257800" cy="3987877"/>
          </a:xfrm>
        </p:spPr>
        <p:txBody>
          <a:bodyPr>
            <a:normAutofit fontScale="92500"/>
          </a:bodyPr>
          <a:lstStyle/>
          <a:p>
            <a:r>
              <a:rPr lang="en-US" dirty="0"/>
              <a:t>The complete compilation of a member’s activities</a:t>
            </a:r>
          </a:p>
          <a:p>
            <a:pPr lvl="1">
              <a:spcBef>
                <a:spcPts val="1200"/>
              </a:spcBef>
              <a:spcAft>
                <a:spcPts val="1200"/>
              </a:spcAft>
            </a:pPr>
            <a:r>
              <a:rPr lang="en-US" dirty="0"/>
              <a:t>Include both 4-H and non-4-H related items!</a:t>
            </a:r>
          </a:p>
          <a:p>
            <a:pPr>
              <a:spcBef>
                <a:spcPts val="1200"/>
              </a:spcBef>
              <a:spcAft>
                <a:spcPts val="1200"/>
              </a:spcAft>
            </a:pPr>
            <a:r>
              <a:rPr lang="en-US" dirty="0"/>
              <a:t>Incredibly helpful for scholarship &amp; award applications</a:t>
            </a:r>
          </a:p>
          <a:p>
            <a:pPr>
              <a:spcBef>
                <a:spcPts val="1200"/>
              </a:spcBef>
              <a:spcAft>
                <a:spcPts val="1200"/>
              </a:spcAft>
            </a:pPr>
            <a:r>
              <a:rPr lang="en-US" dirty="0"/>
              <a:t>Use the fillable Microsoft Word document from the website, or through </a:t>
            </a:r>
            <a:r>
              <a:rPr lang="en-US" dirty="0" err="1"/>
              <a:t>Zbooks</a:t>
            </a:r>
            <a:r>
              <a:rPr lang="en-US" dirty="0"/>
              <a:t>.</a:t>
            </a:r>
          </a:p>
        </p:txBody>
      </p:sp>
      <p:pic>
        <p:nvPicPr>
          <p:cNvPr id="5" name="Picture 4">
            <a:extLst>
              <a:ext uri="{FF2B5EF4-FFF2-40B4-BE49-F238E27FC236}">
                <a16:creationId xmlns:a16="http://schemas.microsoft.com/office/drawing/2014/main" id="{F3113EDE-E85B-4D2A-E49C-35153EB423AE}"/>
              </a:ext>
            </a:extLst>
          </p:cNvPr>
          <p:cNvPicPr>
            <a:picLocks noChangeAspect="1"/>
          </p:cNvPicPr>
          <p:nvPr/>
        </p:nvPicPr>
        <p:blipFill>
          <a:blip r:embed="rId3"/>
          <a:stretch>
            <a:fillRect/>
          </a:stretch>
        </p:blipFill>
        <p:spPr>
          <a:xfrm>
            <a:off x="6380273" y="1001860"/>
            <a:ext cx="5641034" cy="4854279"/>
          </a:xfrm>
          <a:prstGeom prst="rect">
            <a:avLst/>
          </a:prstGeom>
        </p:spPr>
      </p:pic>
    </p:spTree>
    <p:extLst>
      <p:ext uri="{BB962C8B-B14F-4D97-AF65-F5344CB8AC3E}">
        <p14:creationId xmlns:p14="http://schemas.microsoft.com/office/powerpoint/2010/main" val="2128453826"/>
      </p:ext>
    </p:extLst>
  </p:cSld>
  <p:clrMapOvr>
    <a:masterClrMapping/>
  </p:clrMapOvr>
  <mc:AlternateContent xmlns:mc="http://schemas.openxmlformats.org/markup-compatibility/2006">
    <mc:Choice xmlns:p14="http://schemas.microsoft.com/office/powerpoint/2010/main" Requires="p14">
      <p:transition spd="slow" p14:dur="2000" advTm="45451"/>
    </mc:Choice>
    <mc:Fallback>
      <p:transition spd="slow" advTm="454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2F7C-0AF6-03FE-826D-AD45F90E5C24}"/>
              </a:ext>
            </a:extLst>
          </p:cNvPr>
          <p:cNvSpPr>
            <a:spLocks noGrp="1"/>
          </p:cNvSpPr>
          <p:nvPr>
            <p:ph type="title"/>
          </p:nvPr>
        </p:nvSpPr>
        <p:spPr/>
        <p:txBody>
          <a:bodyPr/>
          <a:lstStyle/>
          <a:p>
            <a:r>
              <a:rPr lang="en-US" dirty="0"/>
              <a:t>Qualifying for Regionals or State</a:t>
            </a:r>
          </a:p>
        </p:txBody>
      </p:sp>
      <p:sp>
        <p:nvSpPr>
          <p:cNvPr id="3" name="Content Placeholder 2">
            <a:extLst>
              <a:ext uri="{FF2B5EF4-FFF2-40B4-BE49-F238E27FC236}">
                <a16:creationId xmlns:a16="http://schemas.microsoft.com/office/drawing/2014/main" id="{4902B901-B28B-123C-8788-E300E91A5DEC}"/>
              </a:ext>
            </a:extLst>
          </p:cNvPr>
          <p:cNvSpPr>
            <a:spLocks noGrp="1"/>
          </p:cNvSpPr>
          <p:nvPr>
            <p:ph idx="1"/>
          </p:nvPr>
        </p:nvSpPr>
        <p:spPr>
          <a:xfrm>
            <a:off x="838200" y="1825625"/>
            <a:ext cx="6527800" cy="3987877"/>
          </a:xfrm>
        </p:spPr>
        <p:txBody>
          <a:bodyPr/>
          <a:lstStyle/>
          <a:p>
            <a:r>
              <a:rPr lang="en-US" dirty="0"/>
              <a:t>Evaluations for the local unit can be found through </a:t>
            </a:r>
            <a:r>
              <a:rPr lang="en-US" dirty="0">
                <a:hlinkClick r:id="rId3"/>
              </a:rPr>
              <a:t>https://www.reno.k-state.edu</a:t>
            </a:r>
            <a:r>
              <a:rPr lang="en-US" dirty="0"/>
              <a:t> </a:t>
            </a:r>
          </a:p>
          <a:p>
            <a:endParaRPr lang="en-US" dirty="0"/>
          </a:p>
          <a:p>
            <a:r>
              <a:rPr lang="en-US" dirty="0"/>
              <a:t>Regionals or State Record Books do have additional requirements!</a:t>
            </a:r>
          </a:p>
          <a:p>
            <a:pPr lvl="1"/>
            <a:r>
              <a:rPr lang="en-US" dirty="0"/>
              <a:t>Cover Letter</a:t>
            </a:r>
          </a:p>
          <a:p>
            <a:pPr lvl="1"/>
            <a:r>
              <a:rPr lang="en-US" dirty="0"/>
              <a:t>Resume</a:t>
            </a:r>
          </a:p>
          <a:p>
            <a:pPr lvl="1"/>
            <a:r>
              <a:rPr lang="en-US" dirty="0"/>
              <a:t>Project Award Video</a:t>
            </a:r>
          </a:p>
        </p:txBody>
      </p:sp>
      <p:pic>
        <p:nvPicPr>
          <p:cNvPr id="4" name="Picture 3">
            <a:extLst>
              <a:ext uri="{FF2B5EF4-FFF2-40B4-BE49-F238E27FC236}">
                <a16:creationId xmlns:a16="http://schemas.microsoft.com/office/drawing/2014/main" id="{85514592-80D5-5B0E-0647-11C1EA3D50C4}"/>
              </a:ext>
            </a:extLst>
          </p:cNvPr>
          <p:cNvPicPr>
            <a:picLocks noChangeAspect="1"/>
          </p:cNvPicPr>
          <p:nvPr/>
        </p:nvPicPr>
        <p:blipFill>
          <a:blip r:embed="rId4"/>
          <a:stretch>
            <a:fillRect/>
          </a:stretch>
        </p:blipFill>
        <p:spPr>
          <a:xfrm>
            <a:off x="7912100" y="910769"/>
            <a:ext cx="4026961" cy="52099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8237432"/>
      </p:ext>
    </p:extLst>
  </p:cSld>
  <p:clrMapOvr>
    <a:masterClrMapping/>
  </p:clrMapOvr>
  <mc:AlternateContent xmlns:mc="http://schemas.openxmlformats.org/markup-compatibility/2006">
    <mc:Choice xmlns:p14="http://schemas.microsoft.com/office/powerpoint/2010/main" Requires="p14">
      <p:transition spd="slow" p14:dur="2000" advTm="33828"/>
    </mc:Choice>
    <mc:Fallback>
      <p:transition spd="slow" advTm="338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D9DF-05D7-CED1-8F7D-1C1CDC491693}"/>
              </a:ext>
            </a:extLst>
          </p:cNvPr>
          <p:cNvSpPr>
            <a:spLocks noGrp="1"/>
          </p:cNvSpPr>
          <p:nvPr>
            <p:ph type="title"/>
          </p:nvPr>
        </p:nvSpPr>
        <p:spPr/>
        <p:txBody>
          <a:bodyPr/>
          <a:lstStyle/>
          <a:p>
            <a:r>
              <a:rPr lang="en-US" dirty="0"/>
              <a:t>Tips for the Future!</a:t>
            </a:r>
          </a:p>
        </p:txBody>
      </p:sp>
      <p:sp>
        <p:nvSpPr>
          <p:cNvPr id="3" name="Content Placeholder 2">
            <a:extLst>
              <a:ext uri="{FF2B5EF4-FFF2-40B4-BE49-F238E27FC236}">
                <a16:creationId xmlns:a16="http://schemas.microsoft.com/office/drawing/2014/main" id="{BF163778-CACD-1504-4417-C9B3DAD64EE9}"/>
              </a:ext>
            </a:extLst>
          </p:cNvPr>
          <p:cNvSpPr>
            <a:spLocks noGrp="1"/>
          </p:cNvSpPr>
          <p:nvPr>
            <p:ph idx="1"/>
          </p:nvPr>
        </p:nvSpPr>
        <p:spPr>
          <a:xfrm>
            <a:off x="838200" y="1825625"/>
            <a:ext cx="10515600" cy="4306234"/>
          </a:xfrm>
        </p:spPr>
        <p:txBody>
          <a:bodyPr>
            <a:normAutofit fontScale="85000" lnSpcReduction="20000"/>
          </a:bodyPr>
          <a:lstStyle/>
          <a:p>
            <a:r>
              <a:rPr lang="en-US" dirty="0"/>
              <a:t>Don’t wait until the last minute!</a:t>
            </a:r>
          </a:p>
          <a:p>
            <a:endParaRPr lang="en-US" dirty="0"/>
          </a:p>
          <a:p>
            <a:r>
              <a:rPr lang="en-US" dirty="0"/>
              <a:t>Quality over Quantity </a:t>
            </a:r>
          </a:p>
          <a:p>
            <a:endParaRPr lang="en-US" dirty="0"/>
          </a:p>
          <a:p>
            <a:r>
              <a:rPr lang="en-US" dirty="0"/>
              <a:t>Take pictures throughout the year</a:t>
            </a:r>
          </a:p>
          <a:p>
            <a:endParaRPr lang="en-US" dirty="0"/>
          </a:p>
          <a:p>
            <a:r>
              <a:rPr lang="en-US" dirty="0"/>
              <a:t>Keep a journal or computer file that is easy to update as things happen</a:t>
            </a:r>
          </a:p>
          <a:p>
            <a:pPr lvl="1"/>
            <a:r>
              <a:rPr lang="en-US" dirty="0" err="1"/>
              <a:t>Zbooks</a:t>
            </a:r>
            <a:r>
              <a:rPr lang="en-US" dirty="0"/>
              <a:t> can help keep record throughout the year as well!</a:t>
            </a:r>
          </a:p>
          <a:p>
            <a:endParaRPr lang="en-US" dirty="0"/>
          </a:p>
          <a:p>
            <a:r>
              <a:rPr lang="en-US" dirty="0"/>
              <a:t>Projects are completed by the fair, so most of your record books can be done by then too!</a:t>
            </a:r>
          </a:p>
          <a:p>
            <a:endParaRPr lang="en-US" dirty="0"/>
          </a:p>
        </p:txBody>
      </p:sp>
      <p:pic>
        <p:nvPicPr>
          <p:cNvPr id="4" name="Picture 3">
            <a:extLst>
              <a:ext uri="{FF2B5EF4-FFF2-40B4-BE49-F238E27FC236}">
                <a16:creationId xmlns:a16="http://schemas.microsoft.com/office/drawing/2014/main" id="{90EC047D-2CFB-E0D5-CCD9-90277320C487}"/>
              </a:ext>
            </a:extLst>
          </p:cNvPr>
          <p:cNvPicPr>
            <a:picLocks noChangeAspect="1"/>
          </p:cNvPicPr>
          <p:nvPr/>
        </p:nvPicPr>
        <p:blipFill rotWithShape="1">
          <a:blip r:embed="rId3"/>
          <a:srcRect l="17480" t="16238" r="7454" b="13753"/>
          <a:stretch/>
        </p:blipFill>
        <p:spPr>
          <a:xfrm>
            <a:off x="7641770" y="1194318"/>
            <a:ext cx="3508311" cy="2453952"/>
          </a:xfrm>
          <a:prstGeom prst="rect">
            <a:avLst/>
          </a:prstGeom>
        </p:spPr>
      </p:pic>
    </p:spTree>
    <p:extLst>
      <p:ext uri="{BB962C8B-B14F-4D97-AF65-F5344CB8AC3E}">
        <p14:creationId xmlns:p14="http://schemas.microsoft.com/office/powerpoint/2010/main" val="1378937803"/>
      </p:ext>
    </p:extLst>
  </p:cSld>
  <p:clrMapOvr>
    <a:masterClrMapping/>
  </p:clrMapOvr>
  <mc:AlternateContent xmlns:mc="http://schemas.openxmlformats.org/markup-compatibility/2006">
    <mc:Choice xmlns:p14="http://schemas.microsoft.com/office/powerpoint/2010/main" Requires="p14">
      <p:transition spd="slow" p14:dur="2000" advTm="30441"/>
    </mc:Choice>
    <mc:Fallback>
      <p:transition spd="slow" advTm="304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35B1-D8BA-F440-9EAF-B7962AC29D07}"/>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E9595881-2A92-5940-8614-9B3A106996C4}"/>
              </a:ext>
            </a:extLst>
          </p:cNvPr>
          <p:cNvSpPr>
            <a:spLocks noGrp="1"/>
          </p:cNvSpPr>
          <p:nvPr>
            <p:ph type="body" idx="1"/>
          </p:nvPr>
        </p:nvSpPr>
        <p:spPr/>
        <p:txBody>
          <a:bodyPr/>
          <a:lstStyle/>
          <a:p>
            <a:r>
              <a:rPr lang="en-US" dirty="0"/>
              <a:t>Adam Lesser</a:t>
            </a:r>
          </a:p>
          <a:p>
            <a:r>
              <a:rPr lang="en-US" dirty="0"/>
              <a:t>Reno County 4-H &amp; Youth Development Agent</a:t>
            </a:r>
          </a:p>
          <a:p>
            <a:r>
              <a:rPr lang="en-US" dirty="0">
                <a:hlinkClick r:id="rId3"/>
              </a:rPr>
              <a:t>alesser@ksu.edu</a:t>
            </a:r>
            <a:r>
              <a:rPr lang="en-US" dirty="0"/>
              <a:t> </a:t>
            </a:r>
          </a:p>
          <a:p>
            <a:r>
              <a:rPr lang="en-US" dirty="0"/>
              <a:t>620-662-2371</a:t>
            </a:r>
          </a:p>
          <a:p>
            <a:r>
              <a:rPr lang="en-US" dirty="0">
                <a:hlinkClick r:id="rId4"/>
              </a:rPr>
              <a:t>www.reno.k-state.edu</a:t>
            </a:r>
            <a:endParaRPr lang="en-US" dirty="0"/>
          </a:p>
          <a:p>
            <a:endParaRPr lang="en-US" dirty="0"/>
          </a:p>
        </p:txBody>
      </p:sp>
      <p:pic>
        <p:nvPicPr>
          <p:cNvPr id="1026" name="Picture 2" descr="9 Questions you should ask web development agency before building a web  site - Orange Hill Development">
            <a:extLst>
              <a:ext uri="{FF2B5EF4-FFF2-40B4-BE49-F238E27FC236}">
                <a16:creationId xmlns:a16="http://schemas.microsoft.com/office/drawing/2014/main" id="{1EA2ADDD-6EC7-09F0-A87B-C7C6D7448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649" y="128221"/>
            <a:ext cx="6037489" cy="324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56252"/>
      </p:ext>
    </p:extLst>
  </p:cSld>
  <p:clrMapOvr>
    <a:masterClrMapping/>
  </p:clrMapOvr>
  <mc:AlternateContent xmlns:mc="http://schemas.openxmlformats.org/markup-compatibility/2006">
    <mc:Choice xmlns:p14="http://schemas.microsoft.com/office/powerpoint/2010/main" Requires="p14">
      <p:transition spd="slow" p14:dur="2000" advTm="15881"/>
    </mc:Choice>
    <mc:Fallback>
      <p:transition spd="slow" advTm="158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6A47-1A0D-BCEE-4813-E94B76FC532E}"/>
              </a:ext>
            </a:extLst>
          </p:cNvPr>
          <p:cNvSpPr>
            <a:spLocks noGrp="1"/>
          </p:cNvSpPr>
          <p:nvPr>
            <p:ph type="title"/>
          </p:nvPr>
        </p:nvSpPr>
        <p:spPr/>
        <p:txBody>
          <a:bodyPr/>
          <a:lstStyle/>
          <a:p>
            <a:r>
              <a:rPr lang="en-US" dirty="0"/>
              <a:t>Why Record Books?</a:t>
            </a:r>
          </a:p>
        </p:txBody>
      </p:sp>
      <p:sp>
        <p:nvSpPr>
          <p:cNvPr id="3" name="Content Placeholder 2">
            <a:extLst>
              <a:ext uri="{FF2B5EF4-FFF2-40B4-BE49-F238E27FC236}">
                <a16:creationId xmlns:a16="http://schemas.microsoft.com/office/drawing/2014/main" id="{A6E363D2-3000-8364-335D-7EC57CD30C41}"/>
              </a:ext>
            </a:extLst>
          </p:cNvPr>
          <p:cNvSpPr>
            <a:spLocks noGrp="1"/>
          </p:cNvSpPr>
          <p:nvPr>
            <p:ph idx="1"/>
          </p:nvPr>
        </p:nvSpPr>
        <p:spPr/>
        <p:txBody>
          <a:bodyPr/>
          <a:lstStyle/>
          <a:p>
            <a:pPr>
              <a:spcAft>
                <a:spcPts val="1200"/>
              </a:spcAft>
            </a:pPr>
            <a:r>
              <a:rPr lang="en-US" dirty="0"/>
              <a:t>Part of a Project</a:t>
            </a:r>
          </a:p>
          <a:p>
            <a:pPr>
              <a:spcAft>
                <a:spcPts val="1200"/>
              </a:spcAft>
            </a:pPr>
            <a:r>
              <a:rPr lang="en-US" dirty="0"/>
              <a:t>Learn Life Skills </a:t>
            </a:r>
          </a:p>
          <a:p>
            <a:pPr>
              <a:spcAft>
                <a:spcPts val="1200"/>
              </a:spcAft>
            </a:pPr>
            <a:r>
              <a:rPr lang="en-US" dirty="0"/>
              <a:t>Teaches how to set goals</a:t>
            </a:r>
          </a:p>
          <a:p>
            <a:pPr>
              <a:spcAft>
                <a:spcPts val="1200"/>
              </a:spcAft>
            </a:pPr>
            <a:r>
              <a:rPr lang="en-US" dirty="0"/>
              <a:t>Earn Recognition!</a:t>
            </a:r>
          </a:p>
          <a:p>
            <a:pPr>
              <a:spcAft>
                <a:spcPts val="1200"/>
              </a:spcAft>
            </a:pPr>
            <a:r>
              <a:rPr lang="en-US" dirty="0"/>
              <a:t>Hold Memories for the Future</a:t>
            </a:r>
          </a:p>
        </p:txBody>
      </p:sp>
      <p:pic>
        <p:nvPicPr>
          <p:cNvPr id="4" name="Picture 3">
            <a:extLst>
              <a:ext uri="{FF2B5EF4-FFF2-40B4-BE49-F238E27FC236}">
                <a16:creationId xmlns:a16="http://schemas.microsoft.com/office/drawing/2014/main" id="{81DED243-2E20-C164-5F4E-946AA672A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b="33613"/>
          <a:stretch/>
        </p:blipFill>
        <p:spPr bwMode="auto">
          <a:xfrm>
            <a:off x="8806815" y="0"/>
            <a:ext cx="3385185" cy="4957482"/>
          </a:xfrm>
          <a:prstGeom prst="rect">
            <a:avLst/>
          </a:prstGeom>
          <a:noFill/>
          <a:ln>
            <a:noFill/>
          </a:ln>
        </p:spPr>
      </p:pic>
      <p:pic>
        <p:nvPicPr>
          <p:cNvPr id="5" name="Picture 4">
            <a:extLst>
              <a:ext uri="{FF2B5EF4-FFF2-40B4-BE49-F238E27FC236}">
                <a16:creationId xmlns:a16="http://schemas.microsoft.com/office/drawing/2014/main" id="{D688DEF8-DC25-C4D7-DD87-F89839D454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846728" y="1708954"/>
            <a:ext cx="2162810" cy="1622425"/>
          </a:xfrm>
          <a:prstGeom prst="rect">
            <a:avLst/>
          </a:prstGeom>
          <a:noFill/>
          <a:ln>
            <a:noFill/>
          </a:ln>
        </p:spPr>
      </p:pic>
      <p:pic>
        <p:nvPicPr>
          <p:cNvPr id="6" name="Picture 5">
            <a:extLst>
              <a:ext uri="{FF2B5EF4-FFF2-40B4-BE49-F238E27FC236}">
                <a16:creationId xmlns:a16="http://schemas.microsoft.com/office/drawing/2014/main" id="{01F15403-C0ED-3A7A-00A9-E898EDA02E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056707" y="3876565"/>
            <a:ext cx="1923201" cy="1442075"/>
          </a:xfrm>
          <a:prstGeom prst="rect">
            <a:avLst/>
          </a:prstGeom>
          <a:noFill/>
          <a:ln>
            <a:noFill/>
          </a:ln>
        </p:spPr>
      </p:pic>
      <p:pic>
        <p:nvPicPr>
          <p:cNvPr id="7" name="Picture 6">
            <a:extLst>
              <a:ext uri="{FF2B5EF4-FFF2-40B4-BE49-F238E27FC236}">
                <a16:creationId xmlns:a16="http://schemas.microsoft.com/office/drawing/2014/main" id="{9BEECAAD-FFB8-34CA-8800-50BD7CF53A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24" t="20347" r="9991" b="22500"/>
          <a:stretch/>
        </p:blipFill>
        <p:spPr bwMode="auto">
          <a:xfrm>
            <a:off x="4929884" y="1468178"/>
            <a:ext cx="2119567" cy="13213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5877990"/>
      </p:ext>
    </p:extLst>
  </p:cSld>
  <p:clrMapOvr>
    <a:masterClrMapping/>
  </p:clrMapOvr>
  <mc:AlternateContent xmlns:mc="http://schemas.openxmlformats.org/markup-compatibility/2006">
    <mc:Choice xmlns:p14="http://schemas.microsoft.com/office/powerpoint/2010/main" Requires="p14">
      <p:transition spd="slow" p14:dur="2000" advTm="15945"/>
    </mc:Choice>
    <mc:Fallback>
      <p:transition spd="slow" advTm="159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64CC-23F2-8784-7823-2E279C5592F7}"/>
              </a:ext>
            </a:extLst>
          </p:cNvPr>
          <p:cNvSpPr>
            <a:spLocks noGrp="1"/>
          </p:cNvSpPr>
          <p:nvPr>
            <p:ph type="title"/>
          </p:nvPr>
        </p:nvSpPr>
        <p:spPr/>
        <p:txBody>
          <a:bodyPr/>
          <a:lstStyle/>
          <a:p>
            <a:r>
              <a:rPr lang="en-US" dirty="0"/>
              <a:t>What makes up a Record Book?</a:t>
            </a:r>
          </a:p>
        </p:txBody>
      </p:sp>
      <p:sp>
        <p:nvSpPr>
          <p:cNvPr id="3" name="Content Placeholder 2">
            <a:extLst>
              <a:ext uri="{FF2B5EF4-FFF2-40B4-BE49-F238E27FC236}">
                <a16:creationId xmlns:a16="http://schemas.microsoft.com/office/drawing/2014/main" id="{BDF70BC7-5B5E-4D25-4630-3EE516E7771F}"/>
              </a:ext>
            </a:extLst>
          </p:cNvPr>
          <p:cNvSpPr>
            <a:spLocks noGrp="1"/>
          </p:cNvSpPr>
          <p:nvPr>
            <p:ph idx="1"/>
          </p:nvPr>
        </p:nvSpPr>
        <p:spPr/>
        <p:txBody>
          <a:bodyPr/>
          <a:lstStyle/>
          <a:p>
            <a:pPr marL="0" indent="0">
              <a:buNone/>
            </a:pPr>
            <a:r>
              <a:rPr lang="en-US" dirty="0"/>
              <a:t>In the Green Folder…</a:t>
            </a:r>
          </a:p>
          <a:p>
            <a:pPr marL="514350" indent="-514350">
              <a:buFont typeface="+mj-lt"/>
              <a:buAutoNum type="arabicPeriod"/>
            </a:pPr>
            <a:r>
              <a:rPr lang="en-US" dirty="0"/>
              <a:t>Record Book Check Sheet (available at </a:t>
            </a:r>
            <a:r>
              <a:rPr lang="en-US" dirty="0">
                <a:hlinkClick r:id="rId3"/>
              </a:rPr>
              <a:t>https://www.reno.k-state.edu/4-h/record_books/index.html</a:t>
            </a:r>
            <a:r>
              <a:rPr lang="en-US" dirty="0"/>
              <a:t>) </a:t>
            </a:r>
          </a:p>
          <a:p>
            <a:pPr marL="514350" indent="-514350">
              <a:buFont typeface="+mj-lt"/>
              <a:buAutoNum type="arabicPeriod"/>
            </a:pPr>
            <a:r>
              <a:rPr lang="en-US" dirty="0"/>
              <a:t>Personal Information Page</a:t>
            </a:r>
          </a:p>
          <a:p>
            <a:pPr marL="514350" indent="-514350">
              <a:buFont typeface="+mj-lt"/>
              <a:buAutoNum type="arabicPeriod"/>
            </a:pPr>
            <a:r>
              <a:rPr lang="en-US" dirty="0"/>
              <a:t>Kansas 4-H Project Reports (1 report per project)</a:t>
            </a:r>
          </a:p>
          <a:p>
            <a:pPr marL="514350" indent="-514350">
              <a:buFont typeface="+mj-lt"/>
              <a:buAutoNum type="arabicPeriod"/>
            </a:pPr>
            <a:r>
              <a:rPr lang="en-US" dirty="0"/>
              <a:t>Your 4-H Story</a:t>
            </a:r>
          </a:p>
          <a:p>
            <a:pPr marL="514350" indent="-514350">
              <a:buFont typeface="+mj-lt"/>
              <a:buAutoNum type="arabicPeriod"/>
            </a:pPr>
            <a:r>
              <a:rPr lang="en-US" dirty="0"/>
              <a:t>Kansas 4-H Permanent Record</a:t>
            </a:r>
          </a:p>
        </p:txBody>
      </p:sp>
    </p:spTree>
    <p:extLst>
      <p:ext uri="{BB962C8B-B14F-4D97-AF65-F5344CB8AC3E}">
        <p14:creationId xmlns:p14="http://schemas.microsoft.com/office/powerpoint/2010/main" val="1966671292"/>
      </p:ext>
    </p:extLst>
  </p:cSld>
  <p:clrMapOvr>
    <a:masterClrMapping/>
  </p:clrMapOvr>
  <mc:AlternateContent xmlns:mc="http://schemas.openxmlformats.org/markup-compatibility/2006">
    <mc:Choice xmlns:p14="http://schemas.microsoft.com/office/powerpoint/2010/main" Requires="p14">
      <p:transition spd="slow" p14:dur="2000" advTm="21130"/>
    </mc:Choice>
    <mc:Fallback>
      <p:transition spd="slow" advTm="211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14B7-1BE5-2F4A-963A-C07D539F4110}"/>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68CF0E43-27EE-DDD1-3650-ADA82D5693FB}"/>
              </a:ext>
            </a:extLst>
          </p:cNvPr>
          <p:cNvSpPr>
            <a:spLocks noGrp="1"/>
          </p:cNvSpPr>
          <p:nvPr>
            <p:ph idx="1"/>
          </p:nvPr>
        </p:nvSpPr>
        <p:spPr/>
        <p:txBody>
          <a:bodyPr/>
          <a:lstStyle/>
          <a:p>
            <a:pPr marL="0" indent="0">
              <a:buNone/>
            </a:pPr>
            <a:r>
              <a:rPr lang="en-US" sz="3200" dirty="0"/>
              <a:t>3 ways to complete your records</a:t>
            </a:r>
          </a:p>
          <a:p>
            <a:pPr marL="514350" indent="-514350">
              <a:buFont typeface="+mj-lt"/>
              <a:buAutoNum type="arabicPeriod"/>
            </a:pPr>
            <a:r>
              <a:rPr lang="en-US" dirty="0"/>
              <a:t>Use fillable PDFs from the county webpage</a:t>
            </a:r>
            <a:br>
              <a:rPr lang="en-US" dirty="0"/>
            </a:br>
            <a:br>
              <a:rPr lang="en-US" dirty="0"/>
            </a:br>
            <a:endParaRPr lang="en-US" dirty="0"/>
          </a:p>
          <a:p>
            <a:pPr marL="514350" indent="-514350">
              <a:buFont typeface="+mj-lt"/>
              <a:buAutoNum type="arabicPeriod"/>
            </a:pPr>
            <a:r>
              <a:rPr lang="en-US" dirty="0"/>
              <a:t>Use the </a:t>
            </a:r>
            <a:r>
              <a:rPr lang="en-US" dirty="0" err="1"/>
              <a:t>Zbooks</a:t>
            </a:r>
            <a:r>
              <a:rPr lang="en-US" dirty="0"/>
              <a:t> program</a:t>
            </a:r>
          </a:p>
          <a:p>
            <a:pPr marL="514350" indent="-514350">
              <a:buFont typeface="+mj-lt"/>
              <a:buAutoNum type="arabicPeriod"/>
            </a:pPr>
            <a:endParaRPr lang="en-US" dirty="0"/>
          </a:p>
          <a:p>
            <a:pPr marL="514350" indent="-514350">
              <a:buFont typeface="+mj-lt"/>
              <a:buAutoNum type="arabicPeriod"/>
            </a:pPr>
            <a:r>
              <a:rPr lang="en-US" dirty="0"/>
              <a:t>Written by hand</a:t>
            </a:r>
          </a:p>
        </p:txBody>
      </p:sp>
    </p:spTree>
    <p:extLst>
      <p:ext uri="{BB962C8B-B14F-4D97-AF65-F5344CB8AC3E}">
        <p14:creationId xmlns:p14="http://schemas.microsoft.com/office/powerpoint/2010/main" val="321011905"/>
      </p:ext>
    </p:extLst>
  </p:cSld>
  <p:clrMapOvr>
    <a:masterClrMapping/>
  </p:clrMapOvr>
  <mc:AlternateContent xmlns:mc="http://schemas.openxmlformats.org/markup-compatibility/2006">
    <mc:Choice xmlns:p14="http://schemas.microsoft.com/office/powerpoint/2010/main" Requires="p14">
      <p:transition spd="slow" p14:dur="2000" advTm="13100"/>
    </mc:Choice>
    <mc:Fallback>
      <p:transition spd="slow" advTm="131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BE62-FE99-002E-F607-7853CA0847CB}"/>
              </a:ext>
            </a:extLst>
          </p:cNvPr>
          <p:cNvSpPr>
            <a:spLocks noGrp="1"/>
          </p:cNvSpPr>
          <p:nvPr>
            <p:ph type="title"/>
          </p:nvPr>
        </p:nvSpPr>
        <p:spPr/>
        <p:txBody>
          <a:bodyPr/>
          <a:lstStyle/>
          <a:p>
            <a:r>
              <a:rPr lang="en-US" dirty="0"/>
              <a:t>Important Information</a:t>
            </a:r>
          </a:p>
        </p:txBody>
      </p:sp>
      <p:sp>
        <p:nvSpPr>
          <p:cNvPr id="3" name="Content Placeholder 2">
            <a:extLst>
              <a:ext uri="{FF2B5EF4-FFF2-40B4-BE49-F238E27FC236}">
                <a16:creationId xmlns:a16="http://schemas.microsoft.com/office/drawing/2014/main" id="{7C1B412C-35A1-7E6A-74F9-AF73DBEE9289}"/>
              </a:ext>
            </a:extLst>
          </p:cNvPr>
          <p:cNvSpPr>
            <a:spLocks noGrp="1"/>
          </p:cNvSpPr>
          <p:nvPr>
            <p:ph idx="1"/>
          </p:nvPr>
        </p:nvSpPr>
        <p:spPr>
          <a:xfrm>
            <a:off x="838200" y="1825625"/>
            <a:ext cx="10515600" cy="4906869"/>
          </a:xfrm>
        </p:spPr>
        <p:txBody>
          <a:bodyPr/>
          <a:lstStyle/>
          <a:p>
            <a:r>
              <a:rPr lang="en-US" dirty="0"/>
              <a:t>Due Date:	 </a:t>
            </a:r>
            <a:r>
              <a:rPr lang="en-US" u="sng" dirty="0"/>
              <a:t>October 7</a:t>
            </a:r>
            <a:r>
              <a:rPr lang="en-US" u="sng" baseline="30000" dirty="0"/>
              <a:t>th</a:t>
            </a:r>
            <a:r>
              <a:rPr lang="en-US" u="sng" dirty="0"/>
              <a:t>, 2022</a:t>
            </a:r>
          </a:p>
          <a:p>
            <a:endParaRPr lang="en-US" dirty="0"/>
          </a:p>
          <a:p>
            <a:r>
              <a:rPr lang="en-US" dirty="0"/>
              <a:t>Young members (7 – 8 years old) may use pencil</a:t>
            </a:r>
          </a:p>
          <a:p>
            <a:pPr lvl="1"/>
            <a:r>
              <a:rPr lang="en-US" dirty="0"/>
              <a:t>All other members must use ink for any handwritten entries</a:t>
            </a:r>
          </a:p>
          <a:p>
            <a:endParaRPr lang="en-US" dirty="0"/>
          </a:p>
          <a:p>
            <a:r>
              <a:rPr lang="en-US" dirty="0"/>
              <a:t>It is okay to have a blend of handwritten and computer records, but try to keep individual sections consistent</a:t>
            </a:r>
          </a:p>
          <a:p>
            <a:endParaRPr lang="en-US" dirty="0"/>
          </a:p>
          <a:p>
            <a:r>
              <a:rPr lang="en-US" dirty="0"/>
              <a:t>One record book is turned in for each member</a:t>
            </a:r>
          </a:p>
          <a:p>
            <a:pPr lvl="1"/>
            <a:endParaRPr lang="en-US" dirty="0"/>
          </a:p>
        </p:txBody>
      </p:sp>
    </p:spTree>
    <p:extLst>
      <p:ext uri="{BB962C8B-B14F-4D97-AF65-F5344CB8AC3E}">
        <p14:creationId xmlns:p14="http://schemas.microsoft.com/office/powerpoint/2010/main" val="3026136887"/>
      </p:ext>
    </p:extLst>
  </p:cSld>
  <p:clrMapOvr>
    <a:masterClrMapping/>
  </p:clrMapOvr>
  <mc:AlternateContent xmlns:mc="http://schemas.openxmlformats.org/markup-compatibility/2006">
    <mc:Choice xmlns:p14="http://schemas.microsoft.com/office/powerpoint/2010/main" Requires="p14">
      <p:transition spd="slow" p14:dur="2000" advTm="20672"/>
    </mc:Choice>
    <mc:Fallback>
      <p:transition spd="slow" advTm="206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82EA-4BF7-5D14-ED62-1A1E8CB2E2F4}"/>
              </a:ext>
            </a:extLst>
          </p:cNvPr>
          <p:cNvSpPr>
            <a:spLocks noGrp="1"/>
          </p:cNvSpPr>
          <p:nvPr>
            <p:ph type="title"/>
          </p:nvPr>
        </p:nvSpPr>
        <p:spPr/>
        <p:txBody>
          <a:bodyPr/>
          <a:lstStyle/>
          <a:p>
            <a:r>
              <a:rPr lang="en-US" dirty="0"/>
              <a:t>Constructing the Record Book</a:t>
            </a:r>
          </a:p>
        </p:txBody>
      </p:sp>
      <p:sp>
        <p:nvSpPr>
          <p:cNvPr id="3" name="Content Placeholder 2">
            <a:extLst>
              <a:ext uri="{FF2B5EF4-FFF2-40B4-BE49-F238E27FC236}">
                <a16:creationId xmlns:a16="http://schemas.microsoft.com/office/drawing/2014/main" id="{215B6060-B78C-F470-B730-44C634D98687}"/>
              </a:ext>
            </a:extLst>
          </p:cNvPr>
          <p:cNvSpPr>
            <a:spLocks noGrp="1"/>
          </p:cNvSpPr>
          <p:nvPr>
            <p:ph idx="1"/>
          </p:nvPr>
        </p:nvSpPr>
        <p:spPr/>
        <p:txBody>
          <a:bodyPr/>
          <a:lstStyle/>
          <a:p>
            <a:pPr marL="514350" indent="-514350">
              <a:spcAft>
                <a:spcPts val="1200"/>
              </a:spcAft>
              <a:buFont typeface="+mj-lt"/>
              <a:buAutoNum type="arabicPeriod"/>
            </a:pPr>
            <a:r>
              <a:rPr lang="en-US" dirty="0"/>
              <a:t>Record Book Check Sheet (available at </a:t>
            </a:r>
            <a:r>
              <a:rPr lang="en-US" dirty="0">
                <a:hlinkClick r:id="rId3"/>
              </a:rPr>
              <a:t>https://www.reno.k-state.edu/4-h/record_books/index.html</a:t>
            </a:r>
            <a:r>
              <a:rPr lang="en-US" dirty="0"/>
              <a:t>) </a:t>
            </a:r>
          </a:p>
          <a:p>
            <a:pPr marL="514350" indent="-514350">
              <a:spcAft>
                <a:spcPts val="1200"/>
              </a:spcAft>
              <a:buFont typeface="+mj-lt"/>
              <a:buAutoNum type="arabicPeriod"/>
            </a:pPr>
            <a:r>
              <a:rPr lang="en-US" dirty="0"/>
              <a:t>Personal Information Page</a:t>
            </a:r>
          </a:p>
          <a:p>
            <a:pPr marL="514350" indent="-514350">
              <a:spcAft>
                <a:spcPts val="1200"/>
              </a:spcAft>
              <a:buFont typeface="+mj-lt"/>
              <a:buAutoNum type="arabicPeriod"/>
            </a:pPr>
            <a:r>
              <a:rPr lang="en-US" dirty="0"/>
              <a:t>Kansas 4-H Project Reports (1 report per project)</a:t>
            </a:r>
          </a:p>
          <a:p>
            <a:pPr marL="514350" indent="-514350">
              <a:spcAft>
                <a:spcPts val="1200"/>
              </a:spcAft>
              <a:buFont typeface="+mj-lt"/>
              <a:buAutoNum type="arabicPeriod"/>
            </a:pPr>
            <a:r>
              <a:rPr lang="en-US" dirty="0"/>
              <a:t>Your 4-H Story</a:t>
            </a:r>
          </a:p>
          <a:p>
            <a:pPr marL="514350" indent="-514350">
              <a:spcAft>
                <a:spcPts val="1200"/>
              </a:spcAft>
              <a:buFont typeface="+mj-lt"/>
              <a:buAutoNum type="arabicPeriod"/>
            </a:pPr>
            <a:r>
              <a:rPr lang="en-US" dirty="0"/>
              <a:t>Kansas 4-H Permanent Record</a:t>
            </a:r>
          </a:p>
          <a:p>
            <a:endParaRPr lang="en-US" dirty="0"/>
          </a:p>
        </p:txBody>
      </p:sp>
    </p:spTree>
    <p:extLst>
      <p:ext uri="{BB962C8B-B14F-4D97-AF65-F5344CB8AC3E}">
        <p14:creationId xmlns:p14="http://schemas.microsoft.com/office/powerpoint/2010/main" val="3145204535"/>
      </p:ext>
    </p:extLst>
  </p:cSld>
  <p:clrMapOvr>
    <a:masterClrMapping/>
  </p:clrMapOvr>
  <mc:AlternateContent xmlns:mc="http://schemas.openxmlformats.org/markup-compatibility/2006">
    <mc:Choice xmlns:p14="http://schemas.microsoft.com/office/powerpoint/2010/main" Requires="p14">
      <p:transition spd="slow" p14:dur="2000" advTm="14970"/>
    </mc:Choice>
    <mc:Fallback>
      <p:transition spd="slow" advTm="149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C0C0-1F72-5922-F404-B4B8BADDE7B2}"/>
              </a:ext>
            </a:extLst>
          </p:cNvPr>
          <p:cNvSpPr>
            <a:spLocks noGrp="1"/>
          </p:cNvSpPr>
          <p:nvPr>
            <p:ph type="title"/>
          </p:nvPr>
        </p:nvSpPr>
        <p:spPr/>
        <p:txBody>
          <a:bodyPr/>
          <a:lstStyle/>
          <a:p>
            <a:r>
              <a:rPr lang="en-US" dirty="0"/>
              <a:t>Record Book Check Sheet</a:t>
            </a:r>
          </a:p>
        </p:txBody>
      </p:sp>
      <p:sp>
        <p:nvSpPr>
          <p:cNvPr id="3" name="Content Placeholder 2">
            <a:extLst>
              <a:ext uri="{FF2B5EF4-FFF2-40B4-BE49-F238E27FC236}">
                <a16:creationId xmlns:a16="http://schemas.microsoft.com/office/drawing/2014/main" id="{4BFDB602-39DF-4AD7-06D8-1DF4E17FBE33}"/>
              </a:ext>
            </a:extLst>
          </p:cNvPr>
          <p:cNvSpPr>
            <a:spLocks noGrp="1"/>
          </p:cNvSpPr>
          <p:nvPr>
            <p:ph idx="1"/>
          </p:nvPr>
        </p:nvSpPr>
        <p:spPr>
          <a:xfrm>
            <a:off x="838200" y="1825625"/>
            <a:ext cx="5257800" cy="3987877"/>
          </a:xfrm>
        </p:spPr>
        <p:txBody>
          <a:bodyPr>
            <a:normAutofit fontScale="92500" lnSpcReduction="10000"/>
          </a:bodyPr>
          <a:lstStyle/>
          <a:p>
            <a:pPr>
              <a:spcAft>
                <a:spcPts val="1200"/>
              </a:spcAft>
            </a:pPr>
            <a:r>
              <a:rPr lang="en-US" dirty="0"/>
              <a:t>Single page</a:t>
            </a:r>
          </a:p>
          <a:p>
            <a:pPr>
              <a:spcAft>
                <a:spcPts val="1200"/>
              </a:spcAft>
            </a:pPr>
            <a:r>
              <a:rPr lang="en-US" dirty="0"/>
              <a:t>Available through the county website</a:t>
            </a:r>
          </a:p>
          <a:p>
            <a:pPr>
              <a:spcAft>
                <a:spcPts val="1200"/>
              </a:spcAft>
            </a:pPr>
            <a:r>
              <a:rPr lang="en-US" dirty="0"/>
              <a:t>Used to verify all information is included</a:t>
            </a:r>
          </a:p>
          <a:p>
            <a:endParaRPr lang="en-US" dirty="0"/>
          </a:p>
          <a:p>
            <a:r>
              <a:rPr lang="en-US" i="1" u="sng" dirty="0"/>
              <a:t>Qualified for Regionals or State? </a:t>
            </a:r>
            <a:r>
              <a:rPr lang="en-US" i="1" dirty="0"/>
              <a:t>Make sure to use the check sheet on the second page!</a:t>
            </a:r>
          </a:p>
        </p:txBody>
      </p:sp>
      <p:pic>
        <p:nvPicPr>
          <p:cNvPr id="5" name="Picture 4">
            <a:extLst>
              <a:ext uri="{FF2B5EF4-FFF2-40B4-BE49-F238E27FC236}">
                <a16:creationId xmlns:a16="http://schemas.microsoft.com/office/drawing/2014/main" id="{1C37C2A7-C97E-4C3F-B7C1-CE643D4D4321}"/>
              </a:ext>
            </a:extLst>
          </p:cNvPr>
          <p:cNvPicPr>
            <a:picLocks noChangeAspect="1"/>
          </p:cNvPicPr>
          <p:nvPr/>
        </p:nvPicPr>
        <p:blipFill>
          <a:blip r:embed="rId3"/>
          <a:stretch>
            <a:fillRect/>
          </a:stretch>
        </p:blipFill>
        <p:spPr>
          <a:xfrm>
            <a:off x="6227550" y="1736233"/>
            <a:ext cx="5725324" cy="4077269"/>
          </a:xfrm>
          <a:prstGeom prst="rect">
            <a:avLst/>
          </a:prstGeom>
        </p:spPr>
      </p:pic>
    </p:spTree>
    <p:extLst>
      <p:ext uri="{BB962C8B-B14F-4D97-AF65-F5344CB8AC3E}">
        <p14:creationId xmlns:p14="http://schemas.microsoft.com/office/powerpoint/2010/main" val="1377737148"/>
      </p:ext>
    </p:extLst>
  </p:cSld>
  <p:clrMapOvr>
    <a:masterClrMapping/>
  </p:clrMapOvr>
  <mc:AlternateContent xmlns:mc="http://schemas.openxmlformats.org/markup-compatibility/2006">
    <mc:Choice xmlns:p14="http://schemas.microsoft.com/office/powerpoint/2010/main" Requires="p14">
      <p:transition spd="slow" p14:dur="2000" advTm="21342"/>
    </mc:Choice>
    <mc:Fallback>
      <p:transition spd="slow" advTm="2134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67B7-DFD7-C5BF-F4F3-4702A6FB6C39}"/>
              </a:ext>
            </a:extLst>
          </p:cNvPr>
          <p:cNvSpPr>
            <a:spLocks noGrp="1"/>
          </p:cNvSpPr>
          <p:nvPr>
            <p:ph type="title"/>
          </p:nvPr>
        </p:nvSpPr>
        <p:spPr/>
        <p:txBody>
          <a:bodyPr/>
          <a:lstStyle/>
          <a:p>
            <a:r>
              <a:rPr lang="en-US" dirty="0"/>
              <a:t>Personal Information Page</a:t>
            </a:r>
          </a:p>
        </p:txBody>
      </p:sp>
      <p:sp>
        <p:nvSpPr>
          <p:cNvPr id="3" name="Content Placeholder 2">
            <a:extLst>
              <a:ext uri="{FF2B5EF4-FFF2-40B4-BE49-F238E27FC236}">
                <a16:creationId xmlns:a16="http://schemas.microsoft.com/office/drawing/2014/main" id="{49D87DBA-10D1-A364-9D0B-82D034DBC06E}"/>
              </a:ext>
            </a:extLst>
          </p:cNvPr>
          <p:cNvSpPr>
            <a:spLocks noGrp="1"/>
          </p:cNvSpPr>
          <p:nvPr>
            <p:ph idx="1"/>
          </p:nvPr>
        </p:nvSpPr>
        <p:spPr>
          <a:xfrm>
            <a:off x="838200" y="1825625"/>
            <a:ext cx="5257800" cy="3987877"/>
          </a:xfrm>
        </p:spPr>
        <p:txBody>
          <a:bodyPr/>
          <a:lstStyle/>
          <a:p>
            <a:r>
              <a:rPr lang="en-US" dirty="0"/>
              <a:t>Contains personal contact information</a:t>
            </a:r>
          </a:p>
          <a:p>
            <a:r>
              <a:rPr lang="en-US" dirty="0"/>
              <a:t>Used to verify:</a:t>
            </a:r>
          </a:p>
          <a:p>
            <a:pPr lvl="1"/>
            <a:r>
              <a:rPr lang="en-US" dirty="0"/>
              <a:t>Age Division</a:t>
            </a:r>
          </a:p>
          <a:p>
            <a:pPr lvl="1"/>
            <a:r>
              <a:rPr lang="en-US" dirty="0"/>
              <a:t>Categories Entered</a:t>
            </a:r>
          </a:p>
          <a:p>
            <a:pPr lvl="1"/>
            <a:r>
              <a:rPr lang="en-US" dirty="0"/>
              <a:t>Work is done by the youth member</a:t>
            </a:r>
          </a:p>
          <a:p>
            <a:r>
              <a:rPr lang="en-US" i="1" dirty="0"/>
              <a:t>This information is not judged</a:t>
            </a:r>
          </a:p>
        </p:txBody>
      </p:sp>
      <p:pic>
        <p:nvPicPr>
          <p:cNvPr id="5" name="Picture 4">
            <a:extLst>
              <a:ext uri="{FF2B5EF4-FFF2-40B4-BE49-F238E27FC236}">
                <a16:creationId xmlns:a16="http://schemas.microsoft.com/office/drawing/2014/main" id="{FD08850F-5285-2B3C-ECFF-3A6F9F862D41}"/>
              </a:ext>
            </a:extLst>
          </p:cNvPr>
          <p:cNvPicPr>
            <a:picLocks noChangeAspect="1"/>
          </p:cNvPicPr>
          <p:nvPr/>
        </p:nvPicPr>
        <p:blipFill>
          <a:blip r:embed="rId3"/>
          <a:stretch>
            <a:fillRect/>
          </a:stretch>
        </p:blipFill>
        <p:spPr>
          <a:xfrm>
            <a:off x="7317349" y="84780"/>
            <a:ext cx="4874651" cy="5728722"/>
          </a:xfrm>
          <a:prstGeom prst="rect">
            <a:avLst/>
          </a:prstGeom>
        </p:spPr>
      </p:pic>
    </p:spTree>
    <p:extLst>
      <p:ext uri="{BB962C8B-B14F-4D97-AF65-F5344CB8AC3E}">
        <p14:creationId xmlns:p14="http://schemas.microsoft.com/office/powerpoint/2010/main" val="198849202"/>
      </p:ext>
    </p:extLst>
  </p:cSld>
  <p:clrMapOvr>
    <a:masterClrMapping/>
  </p:clrMapOvr>
  <mc:AlternateContent xmlns:mc="http://schemas.openxmlformats.org/markup-compatibility/2006">
    <mc:Choice xmlns:p14="http://schemas.microsoft.com/office/powerpoint/2010/main" Requires="p14">
      <p:transition spd="slow" p14:dur="2000" advTm="20808"/>
    </mc:Choice>
    <mc:Fallback>
      <p:transition spd="slow" advTm="2080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49E0-795B-BD03-BF48-CDB48F670785}"/>
              </a:ext>
            </a:extLst>
          </p:cNvPr>
          <p:cNvSpPr>
            <a:spLocks noGrp="1"/>
          </p:cNvSpPr>
          <p:nvPr>
            <p:ph type="title"/>
          </p:nvPr>
        </p:nvSpPr>
        <p:spPr/>
        <p:txBody>
          <a:bodyPr/>
          <a:lstStyle/>
          <a:p>
            <a:r>
              <a:rPr lang="en-US" dirty="0"/>
              <a:t>Kansas 4-H Project Reports (1 per project)</a:t>
            </a:r>
          </a:p>
        </p:txBody>
      </p:sp>
      <p:sp>
        <p:nvSpPr>
          <p:cNvPr id="3" name="Content Placeholder 2">
            <a:extLst>
              <a:ext uri="{FF2B5EF4-FFF2-40B4-BE49-F238E27FC236}">
                <a16:creationId xmlns:a16="http://schemas.microsoft.com/office/drawing/2014/main" id="{DA25351E-DC85-B0FB-A4C8-4D9AC6B9A9A6}"/>
              </a:ext>
            </a:extLst>
          </p:cNvPr>
          <p:cNvSpPr>
            <a:spLocks noGrp="1"/>
          </p:cNvSpPr>
          <p:nvPr>
            <p:ph idx="1"/>
          </p:nvPr>
        </p:nvSpPr>
        <p:spPr>
          <a:xfrm>
            <a:off x="838200" y="1825625"/>
            <a:ext cx="5255453" cy="3987877"/>
          </a:xfrm>
        </p:spPr>
        <p:txBody>
          <a:bodyPr>
            <a:normAutofit lnSpcReduction="10000"/>
          </a:bodyPr>
          <a:lstStyle/>
          <a:p>
            <a:r>
              <a:rPr lang="en-US" dirty="0"/>
              <a:t>Make sure you select the </a:t>
            </a:r>
            <a:br>
              <a:rPr lang="en-US" dirty="0"/>
            </a:br>
            <a:r>
              <a:rPr lang="en-US" dirty="0"/>
              <a:t>correct age form</a:t>
            </a:r>
          </a:p>
          <a:p>
            <a:pPr lvl="1"/>
            <a:r>
              <a:rPr lang="en-US" dirty="0"/>
              <a:t>Junior 7 – 9 </a:t>
            </a:r>
          </a:p>
          <a:p>
            <a:pPr lvl="1"/>
            <a:r>
              <a:rPr lang="en-US" dirty="0"/>
              <a:t>Intermediate 10 – 13</a:t>
            </a:r>
          </a:p>
          <a:p>
            <a:pPr lvl="1"/>
            <a:r>
              <a:rPr lang="en-US" dirty="0"/>
              <a:t>Senior 14 – 18</a:t>
            </a:r>
          </a:p>
          <a:p>
            <a:pPr lvl="1"/>
            <a:endParaRPr lang="en-US" dirty="0"/>
          </a:p>
          <a:p>
            <a:r>
              <a:rPr lang="en-US" dirty="0"/>
              <a:t>Choose between Animal or General Report Forms</a:t>
            </a:r>
          </a:p>
          <a:p>
            <a:endParaRPr lang="en-US" dirty="0"/>
          </a:p>
          <a:p>
            <a:r>
              <a:rPr lang="en-US" dirty="0"/>
              <a:t>Set font to Arial, size 10</a:t>
            </a:r>
          </a:p>
          <a:p>
            <a:pPr lvl="1"/>
            <a:endParaRPr lang="en-US" dirty="0"/>
          </a:p>
        </p:txBody>
      </p:sp>
      <p:sp>
        <p:nvSpPr>
          <p:cNvPr id="5" name="TextBox 4">
            <a:extLst>
              <a:ext uri="{FF2B5EF4-FFF2-40B4-BE49-F238E27FC236}">
                <a16:creationId xmlns:a16="http://schemas.microsoft.com/office/drawing/2014/main" id="{DA6FB907-F4C5-6026-F8C8-A83C31E837FD}"/>
              </a:ext>
            </a:extLst>
          </p:cNvPr>
          <p:cNvSpPr txBox="1"/>
          <p:nvPr/>
        </p:nvSpPr>
        <p:spPr>
          <a:xfrm>
            <a:off x="6093653" y="1825625"/>
            <a:ext cx="6158752" cy="391286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Consists of…</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 Goals</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 Presentations</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 Learning Experiences </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Project Exhibits</a:t>
            </a:r>
          </a:p>
          <a:p>
            <a:pPr marL="914400" lvl="1" indent="-457200">
              <a:buFont typeface="+mj-lt"/>
              <a:buAutoNum type="arabicPeriod" startAt="5"/>
            </a:pPr>
            <a:r>
              <a:rPr lang="en-US" sz="2400" dirty="0">
                <a:latin typeface="Arial" panose="020B0604020202020204" pitchFamily="34" charset="0"/>
                <a:cs typeface="Arial" panose="020B0604020202020204" pitchFamily="34" charset="0"/>
              </a:rPr>
              <a:t>Project Leadership Experiences</a:t>
            </a:r>
          </a:p>
          <a:p>
            <a:pPr marL="914400" lvl="1" indent="-457200">
              <a:buFont typeface="+mj-lt"/>
              <a:buAutoNum type="arabicPeriod" startAt="5"/>
            </a:pPr>
            <a:r>
              <a:rPr lang="en-US" sz="2400" dirty="0">
                <a:latin typeface="Arial" panose="020B0604020202020204" pitchFamily="34" charset="0"/>
                <a:cs typeface="Arial" panose="020B0604020202020204" pitchFamily="34" charset="0"/>
              </a:rPr>
              <a:t>Project Citizenship</a:t>
            </a:r>
          </a:p>
          <a:p>
            <a:pPr marL="914400" lvl="1" indent="-457200">
              <a:buFont typeface="+mj-lt"/>
              <a:buAutoNum type="arabicPeriod" startAt="5"/>
            </a:pPr>
            <a:r>
              <a:rPr lang="en-US" sz="2400" dirty="0">
                <a:latin typeface="Arial" panose="020B0604020202020204" pitchFamily="34" charset="0"/>
                <a:cs typeface="Arial" panose="020B0604020202020204" pitchFamily="34" charset="0"/>
              </a:rPr>
              <a:t>Project Financial Journal</a:t>
            </a:r>
          </a:p>
          <a:p>
            <a:pPr marL="914400" lvl="1" indent="-457200">
              <a:buFont typeface="+mj-lt"/>
              <a:buAutoNum type="arabicPeriod" startAt="5"/>
            </a:pPr>
            <a:r>
              <a:rPr lang="en-US" sz="2400" dirty="0">
                <a:latin typeface="Arial" panose="020B0604020202020204" pitchFamily="34" charset="0"/>
                <a:cs typeface="Arial" panose="020B0604020202020204" pitchFamily="34" charset="0"/>
              </a:rPr>
              <a:t>Project Reflection</a:t>
            </a:r>
          </a:p>
          <a:p>
            <a:pPr marL="914400" lvl="1" indent="-457200">
              <a:buFont typeface="+mj-lt"/>
              <a:buAutoNum type="arabicPeriod" startAt="5"/>
            </a:pPr>
            <a:r>
              <a:rPr lang="en-US" sz="2400" dirty="0">
                <a:latin typeface="Arial" panose="020B0604020202020204" pitchFamily="34" charset="0"/>
                <a:cs typeface="Arial" panose="020B0604020202020204" pitchFamily="34" charset="0"/>
              </a:rPr>
              <a:t>Project Photos</a:t>
            </a:r>
          </a:p>
        </p:txBody>
      </p:sp>
    </p:spTree>
    <p:extLst>
      <p:ext uri="{BB962C8B-B14F-4D97-AF65-F5344CB8AC3E}">
        <p14:creationId xmlns:p14="http://schemas.microsoft.com/office/powerpoint/2010/main" val="2912131058"/>
      </p:ext>
    </p:extLst>
  </p:cSld>
  <p:clrMapOvr>
    <a:masterClrMapping/>
  </p:clrMapOvr>
  <mc:AlternateContent xmlns:mc="http://schemas.openxmlformats.org/markup-compatibility/2006">
    <mc:Choice xmlns:p14="http://schemas.microsoft.com/office/powerpoint/2010/main" Requires="p14">
      <p:transition spd="slow" p14:dur="2000" advTm="31063"/>
    </mc:Choice>
    <mc:Fallback>
      <p:transition spd="slow" advTm="31063"/>
    </mc:Fallback>
  </mc:AlternateContent>
</p:sld>
</file>

<file path=ppt/theme/theme1.xml><?xml version="1.0" encoding="utf-8"?>
<a:theme xmlns:a="http://schemas.openxmlformats.org/drawingml/2006/main" name="Office Theme">
  <a:themeElements>
    <a:clrScheme name="College of Ag">
      <a:dk1>
        <a:srgbClr val="000000"/>
      </a:dk1>
      <a:lt1>
        <a:srgbClr val="FFFFFF"/>
      </a:lt1>
      <a:dk2>
        <a:srgbClr val="44546A"/>
      </a:dk2>
      <a:lt2>
        <a:srgbClr val="E7E6E6"/>
      </a:lt2>
      <a:accent1>
        <a:srgbClr val="512888"/>
      </a:accent1>
      <a:accent2>
        <a:srgbClr val="808285"/>
      </a:accent2>
      <a:accent3>
        <a:srgbClr val="C8B6A5"/>
      </a:accent3>
      <a:accent4>
        <a:srgbClr val="9F4623"/>
      </a:accent4>
      <a:accent5>
        <a:srgbClr val="649C3C"/>
      </a:accent5>
      <a:accent6>
        <a:srgbClr val="000000"/>
      </a:accent6>
      <a:hlink>
        <a:srgbClr val="512888"/>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_CA NAT PowerPoint template" id="{C1D57CF5-AFE7-6B4D-B1F4-FD6DA32A5393}" vid="{CD0DA51E-FCD4-4548-8532-01F584C82A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2420</TotalTime>
  <Words>1814</Words>
  <Application>Microsoft Office PowerPoint</Application>
  <PresentationFormat>Widescreen</PresentationFormat>
  <Paragraphs>219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Roboto</vt:lpstr>
      <vt:lpstr>Roboto Medium</vt:lpstr>
      <vt:lpstr>Office Theme</vt:lpstr>
      <vt:lpstr>4-H Record Book Training</vt:lpstr>
      <vt:lpstr>Why Record Books?</vt:lpstr>
      <vt:lpstr>What makes up a Record Book?</vt:lpstr>
      <vt:lpstr>Getting Started</vt:lpstr>
      <vt:lpstr>Important Information</vt:lpstr>
      <vt:lpstr>Constructing the Record Book</vt:lpstr>
      <vt:lpstr>Record Book Check Sheet</vt:lpstr>
      <vt:lpstr>Personal Information Page</vt:lpstr>
      <vt:lpstr>Kansas 4-H Project Reports (1 per project)</vt:lpstr>
      <vt:lpstr>Project report form- Section 1: Goals</vt:lpstr>
      <vt:lpstr>Section 7 – General Project Finances</vt:lpstr>
      <vt:lpstr>Section 7 – Animal  Project Finances</vt:lpstr>
      <vt:lpstr>Project Report Tips &amp; FAQ</vt:lpstr>
      <vt:lpstr>Project Report Tips &amp; FAQ</vt:lpstr>
      <vt:lpstr>Your 4-H Story </vt:lpstr>
      <vt:lpstr>Kansas 4-H Permanent Record</vt:lpstr>
      <vt:lpstr>Qualifying for Regionals or State</vt:lpstr>
      <vt:lpstr>Tips for the Future!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Adam Lesser</cp:lastModifiedBy>
  <cp:revision>59</cp:revision>
  <cp:lastPrinted>2022-07-12T22:01:05Z</cp:lastPrinted>
  <dcterms:created xsi:type="dcterms:W3CDTF">2019-09-24T23:01:19Z</dcterms:created>
  <dcterms:modified xsi:type="dcterms:W3CDTF">2022-07-20T13:21:26Z</dcterms:modified>
</cp:coreProperties>
</file>